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media/image11.jpg" ContentType="image/jpeg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media/image13.jpg" ContentType="image/jpeg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.xml" ContentType="application/vnd.openxmlformats-officedocument.drawingml.chartshapes+xml"/>
  <Override PartName="/ppt/charts/chart25.xml" ContentType="application/vnd.openxmlformats-officedocument.drawingml.chart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notesSlides/notesSlide8.xml" ContentType="application/vnd.openxmlformats-officedocument.presentationml.notesSlide+xml"/>
  <Override PartName="/ppt/charts/chart27.xml" ContentType="application/vnd.openxmlformats-officedocument.drawingml.char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56" r:id="rId5"/>
    <p:sldId id="545" r:id="rId6"/>
    <p:sldId id="257" r:id="rId7"/>
    <p:sldId id="258" r:id="rId8"/>
    <p:sldId id="591" r:id="rId9"/>
    <p:sldId id="585" r:id="rId10"/>
    <p:sldId id="586" r:id="rId11"/>
    <p:sldId id="587" r:id="rId12"/>
    <p:sldId id="496" r:id="rId13"/>
    <p:sldId id="497" r:id="rId14"/>
    <p:sldId id="554" r:id="rId15"/>
    <p:sldId id="571" r:id="rId16"/>
    <p:sldId id="501" r:id="rId17"/>
    <p:sldId id="502" r:id="rId18"/>
    <p:sldId id="503" r:id="rId19"/>
    <p:sldId id="574" r:id="rId20"/>
    <p:sldId id="506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8" r:id="rId30"/>
    <p:sldId id="519" r:id="rId31"/>
    <p:sldId id="524" r:id="rId32"/>
    <p:sldId id="526" r:id="rId33"/>
    <p:sldId id="525" r:id="rId34"/>
    <p:sldId id="529" r:id="rId35"/>
    <p:sldId id="530" r:id="rId36"/>
    <p:sldId id="592" r:id="rId37"/>
    <p:sldId id="532" r:id="rId38"/>
    <p:sldId id="533" r:id="rId39"/>
    <p:sldId id="535" r:id="rId40"/>
    <p:sldId id="537" r:id="rId41"/>
    <p:sldId id="538" r:id="rId42"/>
    <p:sldId id="546" r:id="rId43"/>
    <p:sldId id="273" r:id="rId44"/>
    <p:sldId id="593" r:id="rId45"/>
    <p:sldId id="594" r:id="rId46"/>
    <p:sldId id="540" r:id="rId47"/>
  </p:sldIdLst>
  <p:sldSz cx="24384000" cy="13716000"/>
  <p:notesSz cx="6985000" cy="9283700"/>
  <p:embeddedFontLst>
    <p:embeddedFont>
      <p:font typeface="Montserrat Light" panose="00000400000000000000" pitchFamily="2" charset="0"/>
      <p:regular r:id="rId50"/>
      <p:italic r:id="rId51"/>
    </p:embeddedFont>
    <p:embeddedFont>
      <p:font typeface="Montserrat Medium" panose="00000600000000000000" pitchFamily="2" charset="0"/>
      <p:regular r:id="rId52"/>
      <p:italic r:id="rId53"/>
    </p:embeddedFont>
    <p:embeddedFont>
      <p:font typeface="Montserrat Regular" panose="00000500000000000000" pitchFamily="2" charset="0"/>
      <p:regular r:id="rId54"/>
    </p:embeddedFont>
    <p:embeddedFont>
      <p:font typeface="Montserrat SemiBold" panose="00000700000000000000" pitchFamily="2" charset="0"/>
      <p:bold r:id="rId55"/>
      <p:boldItalic r:id="rId56"/>
    </p:embeddedFont>
  </p:embeddedFontLst>
  <p:custDataLst>
    <p:tags r:id="rId57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1pPr>
    <a:lvl2pPr marL="0" marR="0" indent="2286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2pPr>
    <a:lvl3pPr marL="0" marR="0" indent="4572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3pPr>
    <a:lvl4pPr marL="0" marR="0" indent="6858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4pPr>
    <a:lvl5pPr marL="0" marR="0" indent="9144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5pPr>
    <a:lvl6pPr marL="0" marR="0" indent="11430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6pPr>
    <a:lvl7pPr marL="0" marR="0" indent="13716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7pPr>
    <a:lvl8pPr marL="0" marR="0" indent="16002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8pPr>
    <a:lvl9pPr marL="0" marR="0" indent="1828800" algn="ctr" defTabSz="821531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all" spc="285" normalizeH="0" baseline="0">
        <a:ln>
          <a:noFill/>
        </a:ln>
        <a:solidFill>
          <a:srgbClr val="959595"/>
        </a:solidFill>
        <a:effectLst/>
        <a:uFillTx/>
        <a:latin typeface="Montserrat SemiBold"/>
        <a:ea typeface="Montserrat SemiBold"/>
        <a:cs typeface="Montserrat SemiBold"/>
        <a:sym typeface="Montserrat Semi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5E5"/>
    <a:srgbClr val="0B7468"/>
    <a:srgbClr val="0A5D96"/>
    <a:srgbClr val="595959"/>
    <a:srgbClr val="99DAFF"/>
    <a:srgbClr val="D69900"/>
    <a:srgbClr val="7F7F7F"/>
    <a:srgbClr val="FF644E"/>
    <a:srgbClr val="5E5E5E"/>
    <a:srgbClr val="00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79" autoAdjust="0"/>
    <p:restoredTop sz="94710" autoAdjust="0"/>
  </p:normalViewPr>
  <p:slideViewPr>
    <p:cSldViewPr snapToGrid="0">
      <p:cViewPr varScale="1">
        <p:scale>
          <a:sx n="54" d="100"/>
          <a:sy n="54" d="100"/>
        </p:scale>
        <p:origin x="10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527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font" Target="fonts/font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57" Type="http://schemas.openxmlformats.org/officeDocument/2006/relationships/tags" Target="tags/tag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EED-43DE-A694-DD67CBEF7254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B5D-42E4-BE72-256B64A24CBA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1DF-4AEA-BBA2-7B81280D63A2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294-4118-92BE-A92D600E04C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56</c:v>
                </c:pt>
                <c:pt idx="1">
                  <c:v>53</c:v>
                </c:pt>
                <c:pt idx="2">
                  <c:v>61</c:v>
                </c:pt>
                <c:pt idx="3">
                  <c:v>67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665272752"/>
        <c:axId val="665271576"/>
      </c:barChart>
      <c:catAx>
        <c:axId val="66527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7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665271576"/>
        <c:crosses val="autoZero"/>
        <c:auto val="1"/>
        <c:lblAlgn val="ctr"/>
        <c:lblOffset val="100"/>
        <c:noMultiLvlLbl val="1"/>
      </c:catAx>
      <c:valAx>
        <c:axId val="665271576"/>
        <c:scaling>
          <c:orientation val="minMax"/>
          <c:max val="100"/>
        </c:scaling>
        <c:delete val="1"/>
        <c:axPos val="l"/>
        <c:numFmt formatCode="#,##0" sourceLinked="0"/>
        <c:majorTickMark val="out"/>
        <c:minorTickMark val="none"/>
        <c:tickLblPos val="nextTo"/>
        <c:crossAx val="66527275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8325860739714617"/>
          <c:w val="0.980769"/>
          <c:h val="0.73449132766859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E2-4F04-8651-E13C1C36C7ED}"/>
              </c:ext>
            </c:extLst>
          </c:dPt>
          <c:dPt>
            <c:idx val="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6458-4F30-985F-5ED431BEB66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3D22-4D50-A4CD-C76E8B8EDEA5}"/>
              </c:ext>
            </c:extLst>
          </c:dPt>
          <c:dPt>
            <c:idx val="1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AC-48CE-A674-2C896FDC742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72</c:v>
                </c:pt>
                <c:pt idx="1">
                  <c:v>78</c:v>
                </c:pt>
                <c:pt idx="2">
                  <c:v>83</c:v>
                </c:pt>
                <c:pt idx="3">
                  <c:v>87</c:v>
                </c:pt>
                <c:pt idx="4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8200008"/>
        <c:axId val="818206280"/>
      </c:barChart>
      <c:catAx>
        <c:axId val="818200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8206280"/>
        <c:crosses val="autoZero"/>
        <c:auto val="1"/>
        <c:lblAlgn val="ctr"/>
        <c:lblOffset val="100"/>
        <c:noMultiLvlLbl val="1"/>
      </c:catAx>
      <c:valAx>
        <c:axId val="818206280"/>
        <c:scaling>
          <c:orientation val="minMax"/>
          <c:max val="100"/>
        </c:scaling>
        <c:delete val="1"/>
        <c:axPos val="l"/>
        <c:numFmt formatCode="#,##0" sourceLinked="0"/>
        <c:majorTickMark val="out"/>
        <c:minorTickMark val="none"/>
        <c:tickLblPos val="nextTo"/>
        <c:crossAx val="818200008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408032088233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822-4293-B1B2-CD04EBAF575A}"/>
              </c:ext>
            </c:extLst>
          </c:dPt>
          <c:dPt>
            <c:idx val="16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52-450E-9002-1053F47974D4}"/>
              </c:ext>
            </c:extLst>
          </c:dPt>
          <c:dPt>
            <c:idx val="17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3AD1-47B9-B899-2ACFA50ECB7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U.S.
2006</c:v>
                </c:pt>
                <c:pt idx="1">
                  <c:v>U.S.
'07</c:v>
                </c:pt>
                <c:pt idx="2">
                  <c:v>U.S.
'08</c:v>
                </c:pt>
                <c:pt idx="3">
                  <c:v>U.S.
'09</c:v>
                </c:pt>
                <c:pt idx="4">
                  <c:v>U.S.
'10</c:v>
                </c:pt>
                <c:pt idx="5">
                  <c:v>U.S.
'11</c:v>
                </c:pt>
                <c:pt idx="6">
                  <c:v>U.S.
'12</c:v>
                </c:pt>
                <c:pt idx="7">
                  <c:v>U.S.
'13</c:v>
                </c:pt>
                <c:pt idx="8">
                  <c:v>U.S.
'14</c:v>
                </c:pt>
                <c:pt idx="9">
                  <c:v>U.S.
'15</c:v>
                </c:pt>
                <c:pt idx="10">
                  <c:v>U.S.
'16</c:v>
                </c:pt>
                <c:pt idx="11">
                  <c:v>U.S.
'17</c:v>
                </c:pt>
                <c:pt idx="12">
                  <c:v>U.S.
'18</c:v>
                </c:pt>
                <c:pt idx="13">
                  <c:v>U.S.
'19</c:v>
                </c:pt>
                <c:pt idx="14">
                  <c:v>U.S.
'20</c:v>
                </c:pt>
                <c:pt idx="15">
                  <c:v>U.S.
2021</c:v>
                </c:pt>
                <c:pt idx="17">
                  <c:v>Aus
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22</c:v>
                </c:pt>
                <c:pt idx="1">
                  <c:v>37</c:v>
                </c:pt>
                <c:pt idx="2">
                  <c:v>37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46</c:v>
                </c:pt>
                <c:pt idx="7">
                  <c:v>46</c:v>
                </c:pt>
                <c:pt idx="8">
                  <c:v>48</c:v>
                </c:pt>
                <c:pt idx="9">
                  <c:v>49</c:v>
                </c:pt>
                <c:pt idx="10">
                  <c:v>55</c:v>
                </c:pt>
                <c:pt idx="11">
                  <c:v>60</c:v>
                </c:pt>
                <c:pt idx="12">
                  <c:v>64</c:v>
                </c:pt>
                <c:pt idx="13">
                  <c:v>70</c:v>
                </c:pt>
                <c:pt idx="14">
                  <c:v>75</c:v>
                </c:pt>
                <c:pt idx="15">
                  <c:v>78</c:v>
                </c:pt>
                <c:pt idx="17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8206672"/>
        <c:axId val="818204320"/>
      </c:barChart>
      <c:catAx>
        <c:axId val="81820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8204320"/>
        <c:crosses val="autoZero"/>
        <c:auto val="1"/>
        <c:lblAlgn val="ctr"/>
        <c:lblOffset val="100"/>
        <c:noMultiLvlLbl val="1"/>
      </c:catAx>
      <c:valAx>
        <c:axId val="818204320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1820667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84B-41F6-A0FD-45ADCEEDE75F}"/>
              </c:ext>
            </c:extLst>
          </c:dPt>
          <c:dPt>
            <c:idx val="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99B8-472A-8428-595C6D05CC5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5DDE-4B10-9B91-6FD2628A4A77}"/>
              </c:ext>
            </c:extLst>
          </c:dPt>
          <c:dPt>
            <c:idx val="1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AC-48CE-A674-2C896FDC742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17</c:v>
                </c:pt>
                <c:pt idx="1">
                  <c:v>18</c:v>
                </c:pt>
                <c:pt idx="2">
                  <c:v>22</c:v>
                </c:pt>
                <c:pt idx="3">
                  <c:v>25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5791672"/>
        <c:axId val="815793240"/>
      </c:barChart>
      <c:catAx>
        <c:axId val="815791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5793240"/>
        <c:crosses val="autoZero"/>
        <c:auto val="1"/>
        <c:lblAlgn val="ctr"/>
        <c:lblOffset val="100"/>
        <c:noMultiLvlLbl val="1"/>
      </c:catAx>
      <c:valAx>
        <c:axId val="815793240"/>
        <c:scaling>
          <c:orientation val="minMax"/>
          <c:max val="100"/>
        </c:scaling>
        <c:delete val="1"/>
        <c:axPos val="l"/>
        <c:numFmt formatCode="#,##0" sourceLinked="0"/>
        <c:majorTickMark val="out"/>
        <c:minorTickMark val="none"/>
        <c:tickLblPos val="nextTo"/>
        <c:crossAx val="81579167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408032088233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55-4C23-AF3B-CFB225F17609}"/>
              </c:ext>
            </c:extLst>
          </c:dPt>
          <c:dPt>
            <c:idx val="14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8D-459D-AACC-9F765B63C60C}"/>
              </c:ext>
            </c:extLst>
          </c:dPt>
          <c:dPt>
            <c:idx val="15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CB64-4D5D-A9D0-2E576867E71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6"/>
                <c:pt idx="0">
                  <c:v>U.S.
2008</c:v>
                </c:pt>
                <c:pt idx="1">
                  <c:v>U.S.
'09</c:v>
                </c:pt>
                <c:pt idx="2">
                  <c:v>U.S.
'10</c:v>
                </c:pt>
                <c:pt idx="3">
                  <c:v>U.S.
'11</c:v>
                </c:pt>
                <c:pt idx="4">
                  <c:v>U.S.
'12</c:v>
                </c:pt>
                <c:pt idx="5">
                  <c:v>U.S.
'13</c:v>
                </c:pt>
                <c:pt idx="6">
                  <c:v>U.S.
'14</c:v>
                </c:pt>
                <c:pt idx="7">
                  <c:v>U.S.
'15</c:v>
                </c:pt>
                <c:pt idx="8">
                  <c:v>U.S.
'16</c:v>
                </c:pt>
                <c:pt idx="9">
                  <c:v>U.S.
'17</c:v>
                </c:pt>
                <c:pt idx="10">
                  <c:v>U.S.
'18</c:v>
                </c:pt>
                <c:pt idx="11">
                  <c:v>U.S.
'19</c:v>
                </c:pt>
                <c:pt idx="12">
                  <c:v>U.S.
'20</c:v>
                </c:pt>
                <c:pt idx="13">
                  <c:v>U.S.
2021</c:v>
                </c:pt>
                <c:pt idx="15">
                  <c:v>Aus
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6"/>
                <c:pt idx="0">
                  <c:v>9</c:v>
                </c:pt>
                <c:pt idx="1">
                  <c:v>11</c:v>
                </c:pt>
                <c:pt idx="2">
                  <c:v>12</c:v>
                </c:pt>
                <c:pt idx="3">
                  <c:v>12</c:v>
                </c:pt>
                <c:pt idx="4">
                  <c:v>14</c:v>
                </c:pt>
                <c:pt idx="5">
                  <c:v>12</c:v>
                </c:pt>
                <c:pt idx="6">
                  <c:v>15</c:v>
                </c:pt>
                <c:pt idx="7">
                  <c:v>17</c:v>
                </c:pt>
                <c:pt idx="8">
                  <c:v>21</c:v>
                </c:pt>
                <c:pt idx="9">
                  <c:v>24</c:v>
                </c:pt>
                <c:pt idx="10">
                  <c:v>26</c:v>
                </c:pt>
                <c:pt idx="11">
                  <c:v>32</c:v>
                </c:pt>
                <c:pt idx="12">
                  <c:v>37</c:v>
                </c:pt>
                <c:pt idx="13">
                  <c:v>41</c:v>
                </c:pt>
                <c:pt idx="1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4373808"/>
        <c:axId val="814374592"/>
      </c:barChart>
      <c:catAx>
        <c:axId val="814373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4374592"/>
        <c:crosses val="autoZero"/>
        <c:auto val="1"/>
        <c:lblAlgn val="ctr"/>
        <c:lblOffset val="100"/>
        <c:noMultiLvlLbl val="1"/>
      </c:catAx>
      <c:valAx>
        <c:axId val="814374592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14373808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568-40FB-BE93-E422779B2445}"/>
              </c:ext>
            </c:extLst>
          </c:dPt>
          <c:dPt>
            <c:idx val="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86-41DD-BD85-10459A5E0C9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A0-487E-A9A7-5AA621E57332}"/>
              </c:ext>
            </c:extLst>
          </c:dPt>
          <c:dPt>
            <c:idx val="1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AC-48CE-A674-2C896FDC742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</c:v>
                </c:pt>
                <c:pt idx="1">
                  <c:v>13</c:v>
                </c:pt>
                <c:pt idx="2">
                  <c:v>15</c:v>
                </c:pt>
                <c:pt idx="3">
                  <c:v>17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9050856"/>
        <c:axId val="819051248"/>
      </c:barChart>
      <c:catAx>
        <c:axId val="819050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1248"/>
        <c:crosses val="autoZero"/>
        <c:auto val="1"/>
        <c:lblAlgn val="ctr"/>
        <c:lblOffset val="100"/>
        <c:noMultiLvlLbl val="1"/>
      </c:catAx>
      <c:valAx>
        <c:axId val="819051248"/>
        <c:scaling>
          <c:orientation val="minMax"/>
          <c:max val="100"/>
        </c:scaling>
        <c:delete val="1"/>
        <c:axPos val="l"/>
        <c:numFmt formatCode="#,##0" sourceLinked="0"/>
        <c:majorTickMark val="out"/>
        <c:minorTickMark val="none"/>
        <c:tickLblPos val="nextTo"/>
        <c:crossAx val="81905085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408032088233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16D-4B55-9260-91170DDB7A89}"/>
              </c:ext>
            </c:extLst>
          </c:dPt>
          <c:dPt>
            <c:idx val="9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7D-4635-A021-AB6223B7D67E}"/>
              </c:ext>
            </c:extLst>
          </c:dPt>
          <c:dPt>
            <c:idx val="10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59E0-4432-91AF-AD27103A11E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1"/>
                <c:pt idx="0">
                  <c:v>U.S.
2013</c:v>
                </c:pt>
                <c:pt idx="1">
                  <c:v>U.S.
2014</c:v>
                </c:pt>
                <c:pt idx="2">
                  <c:v>U.S.
2015</c:v>
                </c:pt>
                <c:pt idx="3">
                  <c:v>U.S.
2016</c:v>
                </c:pt>
                <c:pt idx="4">
                  <c:v>U.S.
2017</c:v>
                </c:pt>
                <c:pt idx="5">
                  <c:v>U.S.
2018</c:v>
                </c:pt>
                <c:pt idx="6">
                  <c:v>U.S.
2019</c:v>
                </c:pt>
                <c:pt idx="7">
                  <c:v>U.S.
2020</c:v>
                </c:pt>
                <c:pt idx="8">
                  <c:v>U.S.
2021</c:v>
                </c:pt>
                <c:pt idx="10">
                  <c:v>Aus
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1"/>
                <c:pt idx="0">
                  <c:v>7</c:v>
                </c:pt>
                <c:pt idx="1">
                  <c:v>8</c:v>
                </c:pt>
                <c:pt idx="2">
                  <c:v>10</c:v>
                </c:pt>
                <c:pt idx="3">
                  <c:v>13</c:v>
                </c:pt>
                <c:pt idx="4">
                  <c:v>15</c:v>
                </c:pt>
                <c:pt idx="5">
                  <c:v>17</c:v>
                </c:pt>
                <c:pt idx="6">
                  <c:v>22</c:v>
                </c:pt>
                <c:pt idx="7">
                  <c:v>24</c:v>
                </c:pt>
                <c:pt idx="8">
                  <c:v>28</c:v>
                </c:pt>
                <c:pt idx="1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9052424"/>
        <c:axId val="819052032"/>
      </c:barChart>
      <c:catAx>
        <c:axId val="819052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2032"/>
        <c:crosses val="autoZero"/>
        <c:auto val="1"/>
        <c:lblAlgn val="ctr"/>
        <c:lblOffset val="100"/>
        <c:noMultiLvlLbl val="1"/>
      </c:catAx>
      <c:valAx>
        <c:axId val="819052032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19052424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18433968051721"/>
          <c:y val="4.1258900000000001E-2"/>
          <c:w val="0.64481563082513393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12+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At home</c:v>
                </c:pt>
                <c:pt idx="1">
                  <c:v>In a car/truck</c:v>
                </c:pt>
                <c:pt idx="2">
                  <c:v>While walking around/on foot</c:v>
                </c:pt>
                <c:pt idx="3">
                  <c:v>While riding public transportation</c:v>
                </c:pt>
                <c:pt idx="4">
                  <c:v>At work</c:v>
                </c:pt>
                <c:pt idx="5">
                  <c:v>At a gym/while working out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87</c:v>
                </c:pt>
                <c:pt idx="1">
                  <c:v>59</c:v>
                </c:pt>
                <c:pt idx="2">
                  <c:v>51</c:v>
                </c:pt>
                <c:pt idx="3">
                  <c:v>39</c:v>
                </c:pt>
                <c:pt idx="4">
                  <c:v>27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B7-4988-8775-D6BEF615B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9603840"/>
        <c:axId val="819602664"/>
      </c:barChart>
      <c:catAx>
        <c:axId val="8196038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602664"/>
        <c:crosses val="autoZero"/>
        <c:auto val="1"/>
        <c:lblAlgn val="ctr"/>
        <c:lblOffset val="100"/>
        <c:noMultiLvlLbl val="1"/>
      </c:catAx>
      <c:valAx>
        <c:axId val="819602664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19603840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5112611563919406"/>
          <c:y val="4.7676514473889035E-2"/>
          <c:w val="0.82627501334684927"/>
          <c:h val="0.918785999999999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rgbClr val="0B7468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69</c:v>
                </c:pt>
                <c:pt idx="1">
                  <c:v>80</c:v>
                </c:pt>
                <c:pt idx="2">
                  <c:v>79</c:v>
                </c:pt>
                <c:pt idx="3">
                  <c:v>89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3-4C09-9B34-CEBAF44E69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computer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31</c:v>
                </c:pt>
                <c:pt idx="1">
                  <c:v>19</c:v>
                </c:pt>
                <c:pt idx="2">
                  <c:v>16</c:v>
                </c:pt>
                <c:pt idx="3">
                  <c:v>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3-4C09-9B34-CEBAF44E69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In-Car dash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2">
                  <c:v>5</c:v>
                </c:pt>
                <c:pt idx="3">
                  <c:v>2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D3-4C09-9B34-CEBAF44E69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1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E-4824-AC1A-4D8CD72F9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19052816"/>
        <c:axId val="819053208"/>
      </c:barChart>
      <c:catAx>
        <c:axId val="819052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3208"/>
        <c:crosses val="autoZero"/>
        <c:auto val="1"/>
        <c:lblAlgn val="ctr"/>
        <c:lblOffset val="100"/>
        <c:noMultiLvlLbl val="1"/>
      </c:catAx>
      <c:valAx>
        <c:axId val="819053208"/>
        <c:scaling>
          <c:orientation val="minMax"/>
        </c:scaling>
        <c:delete val="0"/>
        <c:axPos val="t"/>
        <c:numFmt formatCode="#,##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2816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09800000000001"/>
          <c:y val="0.21709800000000001"/>
          <c:w val="0.56580399999999997"/>
          <c:h val="0.5533040000000000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33C-47BB-A2FE-F86BD9481E79}"/>
              </c:ext>
            </c:extLst>
          </c:dPt>
          <c:dPt>
            <c:idx val="1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33C-47BB-A2FE-F86BD9481E79}"/>
              </c:ext>
            </c:extLst>
          </c:dPt>
          <c:dPt>
            <c:idx val="2"/>
            <c:bubble3D val="0"/>
            <c:spPr>
              <a:solidFill>
                <a:schemeClr val="accent4">
                  <a:hueOff val="-461056"/>
                  <a:satOff val="4338"/>
                  <a:lumOff val="-10225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833C-47BB-A2FE-F86BD9481E79}"/>
              </c:ext>
            </c:extLst>
          </c:dPt>
          <c:dPt>
            <c:idx val="3"/>
            <c:bubble3D val="0"/>
            <c:spPr>
              <a:solidFill>
                <a:srgbClr val="F6604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833C-47BB-A2FE-F86BD9481E79}"/>
              </c:ext>
            </c:extLst>
          </c:dPt>
          <c:dPt>
            <c:idx val="4"/>
            <c:bubble3D val="0"/>
            <c:spPr>
              <a:solidFill>
                <a:schemeClr val="accent6">
                  <a:hueOff val="-146070"/>
                  <a:satOff val="-10048"/>
                  <a:lumOff val="-30626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833C-47BB-A2FE-F86BD9481E79}"/>
              </c:ext>
            </c:extLst>
          </c:dPt>
          <c:dPt>
            <c:idx val="5"/>
            <c:bubble3D val="0"/>
            <c:spPr>
              <a:solidFill>
                <a:srgbClr val="7AD86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33C-47BB-A2FE-F86BD9481E79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833C-47BB-A2FE-F86BD9481E79}"/>
              </c:ext>
            </c:extLst>
          </c:dPt>
          <c:dLbls>
            <c:dLbl>
              <c:idx val="0"/>
              <c:layout>
                <c:manualLayout>
                  <c:x val="-4.2267880737273146E-2"/>
                  <c:y val="-1.9591250539795838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3C-47BB-A2FE-F86BD9481E79}"/>
                </c:ext>
              </c:extLst>
            </c:dLbl>
            <c:dLbl>
              <c:idx val="1"/>
              <c:layout>
                <c:manualLayout>
                  <c:x val="1.5263401377348631E-2"/>
                  <c:y val="-9.7956252698979188E-3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3C-47BB-A2FE-F86BD9481E79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833C-47BB-A2FE-F86BD9481E79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833C-47BB-A2FE-F86BD9481E79}"/>
                </c:ext>
              </c:extLst>
            </c:dLbl>
            <c:dLbl>
              <c:idx val="4"/>
              <c:layout>
                <c:manualLayout>
                  <c:x val="-8.6100243901524947E-17"/>
                  <c:y val="2.0815703698533077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3C-47BB-A2FE-F86BD9481E79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833C-47BB-A2FE-F86BD9481E79}"/>
                </c:ext>
              </c:extLst>
            </c:dLbl>
            <c:dLbl>
              <c:idx val="6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chemeClr val="bg2"/>
                      </a:solidFill>
                      <a:latin typeface="Montserrat Medium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833C-47BB-A2FE-F86BD9481E79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chemeClr val="bg2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 or Five</c:v>
                </c:pt>
                <c:pt idx="4">
                  <c:v>Six to Ten</c:v>
                </c:pt>
                <c:pt idx="5">
                  <c:v>11 or more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19</c:v>
                </c:pt>
                <c:pt idx="1">
                  <c:v>24</c:v>
                </c:pt>
                <c:pt idx="2">
                  <c:v>18</c:v>
                </c:pt>
                <c:pt idx="3">
                  <c:v>17</c:v>
                </c:pt>
                <c:pt idx="4">
                  <c:v>11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33C-47BB-A2FE-F86BD9481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8-40CF-B1E9-21307CFE8782}"/>
              </c:ext>
            </c:extLst>
          </c:dPt>
          <c:dPt>
            <c:idx val="2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8-40CF-B1E9-21307CFE878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9DB4-4D91-80A7-24362F4234EE}"/>
              </c:ext>
            </c:extLst>
          </c:dPt>
          <c:dPt>
            <c:idx val="1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8-40CF-B1E9-21307CFE878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17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58-40CF-B1E9-21307CFE8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23398672"/>
        <c:axId val="823400632"/>
      </c:barChart>
      <c:catAx>
        <c:axId val="823398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23400632"/>
        <c:crosses val="autoZero"/>
        <c:auto val="1"/>
        <c:lblAlgn val="ctr"/>
        <c:lblOffset val="100"/>
        <c:noMultiLvlLbl val="1"/>
      </c:catAx>
      <c:valAx>
        <c:axId val="823400632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2339867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EED-43DE-A694-DD67CBEF7254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B5D-42E4-BE72-256B64A24CBA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1DF-4AEA-BBA2-7B81280D63A2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294-4118-92BE-A92D600E04C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46</c:v>
                </c:pt>
                <c:pt idx="1">
                  <c:v>47</c:v>
                </c:pt>
                <c:pt idx="2">
                  <c:v>56</c:v>
                </c:pt>
                <c:pt idx="3">
                  <c:v>63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665272752"/>
        <c:axId val="665271576"/>
      </c:barChart>
      <c:catAx>
        <c:axId val="66527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7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665271576"/>
        <c:crosses val="autoZero"/>
        <c:auto val="1"/>
        <c:lblAlgn val="ctr"/>
        <c:lblOffset val="100"/>
        <c:noMultiLvlLbl val="1"/>
      </c:catAx>
      <c:valAx>
        <c:axId val="665271576"/>
        <c:scaling>
          <c:orientation val="minMax"/>
          <c:max val="100"/>
        </c:scaling>
        <c:delete val="1"/>
        <c:axPos val="l"/>
        <c:numFmt formatCode="#,##0" sourceLinked="0"/>
        <c:majorTickMark val="out"/>
        <c:minorTickMark val="none"/>
        <c:tickLblPos val="nextTo"/>
        <c:crossAx val="66527275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408032088233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48-47B2-B2AD-02E2717BC193}"/>
              </c:ext>
            </c:extLst>
          </c:dPt>
          <c:dPt>
            <c:idx val="5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37-49F3-B0B7-E111B1B30619}"/>
              </c:ext>
            </c:extLst>
          </c:dPt>
          <c:dPt>
            <c:idx val="6"/>
            <c:invertIfNegative val="0"/>
            <c:bubble3D val="0"/>
            <c:spPr>
              <a:solidFill>
                <a:srgbClr val="0B746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F168-4D31-A96A-3DBED77EB78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7"/>
                <c:pt idx="0">
                  <c:v>U.S.
2017</c:v>
                </c:pt>
                <c:pt idx="1">
                  <c:v>U.S.
2018</c:v>
                </c:pt>
                <c:pt idx="2">
                  <c:v>U.S.
2019</c:v>
                </c:pt>
                <c:pt idx="3">
                  <c:v>U.S.
2020</c:v>
                </c:pt>
                <c:pt idx="4">
                  <c:v>U.S.
2021</c:v>
                </c:pt>
                <c:pt idx="6">
                  <c:v>Aus
2021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7"/>
                <c:pt idx="0">
                  <c:v>7</c:v>
                </c:pt>
                <c:pt idx="1">
                  <c:v>18</c:v>
                </c:pt>
                <c:pt idx="2">
                  <c:v>23</c:v>
                </c:pt>
                <c:pt idx="3">
                  <c:v>27</c:v>
                </c:pt>
                <c:pt idx="4">
                  <c:v>33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2963976"/>
        <c:axId val="812964760"/>
      </c:barChart>
      <c:catAx>
        <c:axId val="812963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2964760"/>
        <c:crosses val="autoZero"/>
        <c:auto val="1"/>
        <c:lblAlgn val="ctr"/>
        <c:lblOffset val="100"/>
        <c:noMultiLvlLbl val="1"/>
      </c:catAx>
      <c:valAx>
        <c:axId val="812964760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1296397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20997081212228"/>
          <c:y val="4.1258900000000001E-2"/>
          <c:w val="0.7527899858765793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Google Nest</c:v>
                </c:pt>
                <c:pt idx="1">
                  <c:v>Amazon Alexa</c:v>
                </c:pt>
                <c:pt idx="2">
                  <c:v>Apple HomePod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99-425B-B713-541DE442846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Google Nest</c:v>
                </c:pt>
                <c:pt idx="1">
                  <c:v>Amazon Alexa</c:v>
                </c:pt>
                <c:pt idx="2">
                  <c:v>Apple HomePod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1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A5D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rgbClr val="5E5E5E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Google Nest</c:v>
                </c:pt>
                <c:pt idx="1">
                  <c:v>Amazon Alexa</c:v>
                </c:pt>
                <c:pt idx="2">
                  <c:v>Apple HomePod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9-4477-A984-4B5C30DA077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Google Nest</c:v>
                </c:pt>
                <c:pt idx="1">
                  <c:v>Amazon Alexa</c:v>
                </c:pt>
                <c:pt idx="2">
                  <c:v>Apple HomePod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4-4F8C-8263-2A8D311C8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23396712"/>
        <c:axId val="823395144"/>
      </c:barChart>
      <c:catAx>
        <c:axId val="823396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23395144"/>
        <c:crosses val="autoZero"/>
        <c:auto val="1"/>
        <c:lblAlgn val="ctr"/>
        <c:lblOffset val="100"/>
        <c:noMultiLvlLbl val="1"/>
      </c:catAx>
      <c:valAx>
        <c:axId val="823395144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2339671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0686148416794856"/>
          <c:y val="0.43678960442774012"/>
          <c:w val="7.2927711868043865E-2"/>
          <c:h val="0.2647466720143458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000" b="0" i="0" u="none" strike="noStrike">
              <a:solidFill>
                <a:srgbClr val="5E5E5E"/>
              </a:solidFill>
              <a:latin typeface="Montserrat Medium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895779168396"/>
          <c:y val="0.10329911469342624"/>
          <c:w val="0.86300422399272181"/>
          <c:h val="0.86316339805159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3"/>
                <c:pt idx="0">
                  <c:v>74</c:v>
                </c:pt>
                <c:pt idx="1">
                  <c:v>56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A-450D-9A20-84F3D35813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3"/>
                <c:pt idx="0">
                  <c:v>16</c:v>
                </c:pt>
                <c:pt idx="1">
                  <c:v>31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A-450D-9A20-84F3D35813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 or more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3"/>
                <c:pt idx="0">
                  <c:v>10</c:v>
                </c:pt>
                <c:pt idx="1">
                  <c:v>13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8-425A-A7A3-EFBAB24CA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</c:scaling>
        <c:delete val="1"/>
        <c:axPos val="t"/>
        <c:numFmt formatCode="#,##0%" sourceLinked="0"/>
        <c:majorTickMark val="out"/>
        <c:minorTickMark val="none"/>
        <c:tickLblPos val="nextTo"/>
        <c:crossAx val="209473455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7895779168396"/>
          <c:y val="0.10329911469342624"/>
          <c:w val="0.86300422399272181"/>
          <c:h val="0.86316339805159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2"/>
                <c:pt idx="0">
                  <c:v>Aus 2021</c:v>
                </c:pt>
                <c:pt idx="1">
                  <c:v>U.S. 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2"/>
                <c:pt idx="0">
                  <c:v>55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A-450D-9A20-84F3D35813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2"/>
                <c:pt idx="0">
                  <c:v>Aus 2021</c:v>
                </c:pt>
                <c:pt idx="1">
                  <c:v>U.S. 2021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2"/>
                <c:pt idx="0">
                  <c:v>21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7A-450D-9A20-84F3D35813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 or more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2"/>
                <c:pt idx="0">
                  <c:v>Aus 2021</c:v>
                </c:pt>
                <c:pt idx="1">
                  <c:v>U.S. 2021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2"/>
                <c:pt idx="0">
                  <c:v>24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18-425A-A7A3-EFBAB24CA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100"/>
        </c:scaling>
        <c:delete val="1"/>
        <c:axPos val="t"/>
        <c:numFmt formatCode="#,##0%" sourceLinked="0"/>
        <c:majorTickMark val="out"/>
        <c:minorTickMark val="none"/>
        <c:tickLblPos val="nextTo"/>
        <c:crossAx val="209473455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18657338587257"/>
          <c:y val="4.1258900000000001E-2"/>
          <c:w val="0.75781339711977846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YouTube Music</c:v>
                </c:pt>
                <c:pt idx="3">
                  <c:v>Amazon Music</c:v>
                </c:pt>
                <c:pt idx="4">
                  <c:v>SoundCloud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73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9DAFF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YouTube Music</c:v>
                </c:pt>
                <c:pt idx="3">
                  <c:v>Amazon Music</c:v>
                </c:pt>
                <c:pt idx="4">
                  <c:v>SoundCloud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77</c:v>
                </c:pt>
                <c:pt idx="1">
                  <c:v>75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5B5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YouTube Music</c:v>
                </c:pt>
                <c:pt idx="3">
                  <c:v>Amazon Music</c:v>
                </c:pt>
                <c:pt idx="4">
                  <c:v>SoundCloud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85</c:v>
                </c:pt>
                <c:pt idx="1">
                  <c:v>83</c:v>
                </c:pt>
                <c:pt idx="3">
                  <c:v>48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0-4703-A256-F3EE825259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A5D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>
                    <a:solidFill>
                      <a:srgbClr val="5E5E5E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YouTube Music</c:v>
                </c:pt>
                <c:pt idx="3">
                  <c:v>Amazon Music</c:v>
                </c:pt>
                <c:pt idx="4">
                  <c:v>SoundCloud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88</c:v>
                </c:pt>
                <c:pt idx="1">
                  <c:v>88</c:v>
                </c:pt>
                <c:pt idx="3">
                  <c:v>45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9-41C1-9C5E-278965615B3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YouTube Music</c:v>
                </c:pt>
                <c:pt idx="3">
                  <c:v>Amazon Music</c:v>
                </c:pt>
                <c:pt idx="4">
                  <c:v>SoundCloud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92</c:v>
                </c:pt>
                <c:pt idx="1">
                  <c:v>83</c:v>
                </c:pt>
                <c:pt idx="2">
                  <c:v>81</c:v>
                </c:pt>
                <c:pt idx="3">
                  <c:v>64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E-4FA9-9974-1B23D3006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21663632"/>
        <c:axId val="821663240"/>
      </c:barChart>
      <c:catAx>
        <c:axId val="821663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21663240"/>
        <c:crosses val="autoZero"/>
        <c:auto val="1"/>
        <c:lblAlgn val="ctr"/>
        <c:lblOffset val="100"/>
        <c:noMultiLvlLbl val="1"/>
      </c:catAx>
      <c:valAx>
        <c:axId val="821663240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2166363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92591280094067296"/>
          <c:y val="0.56820198816603706"/>
          <c:w val="7.2838604956623643E-2"/>
          <c:h val="0.33093334001793234"/>
        </c:manualLayout>
      </c:layout>
      <c:overlay val="0"/>
      <c:txPr>
        <a:bodyPr/>
        <a:lstStyle/>
        <a:p>
          <a:pPr>
            <a:defRPr sz="3000"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4079107776283"/>
          <c:y val="4.1258900000000001E-2"/>
          <c:w val="0.76155917942788831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 2021</c:v>
                </c:pt>
              </c:strCache>
            </c:strRef>
          </c:tx>
          <c:spPr>
            <a:solidFill>
              <a:srgbClr val="0B746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YouTube Music</c:v>
                </c:pt>
                <c:pt idx="3">
                  <c:v>Amazon Music</c:v>
                </c:pt>
                <c:pt idx="4">
                  <c:v>SoundCloud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92</c:v>
                </c:pt>
                <c:pt idx="1">
                  <c:v>83</c:v>
                </c:pt>
                <c:pt idx="2">
                  <c:v>81</c:v>
                </c:pt>
                <c:pt idx="3">
                  <c:v>64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 2021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Apple Music</c:v>
                </c:pt>
                <c:pt idx="2">
                  <c:v>YouTube Music</c:v>
                </c:pt>
                <c:pt idx="3">
                  <c:v>Amazon Music</c:v>
                </c:pt>
                <c:pt idx="4">
                  <c:v>SoundCloud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76</c:v>
                </c:pt>
                <c:pt idx="1">
                  <c:v>72</c:v>
                </c:pt>
                <c:pt idx="2">
                  <c:v>68</c:v>
                </c:pt>
                <c:pt idx="3">
                  <c:v>70</c:v>
                </c:pt>
                <c:pt idx="4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21661672"/>
        <c:axId val="821662456"/>
      </c:barChart>
      <c:catAx>
        <c:axId val="8216616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21662456"/>
        <c:crosses val="autoZero"/>
        <c:auto val="1"/>
        <c:lblAlgn val="ctr"/>
        <c:lblOffset val="100"/>
        <c:noMultiLvlLbl val="1"/>
      </c:catAx>
      <c:valAx>
        <c:axId val="821662456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2166167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8062629283562599"/>
          <c:y val="0.7425976606949406"/>
          <c:w val="0.11125784549680282"/>
          <c:h val="0.1546491036236742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3000" b="0" i="0" u="none" strike="noStrike">
              <a:solidFill>
                <a:srgbClr val="5E5E5E"/>
              </a:solidFill>
              <a:latin typeface="Montserrat Medium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1300397674883764"/>
          <c:y val="4.7676514473889035E-2"/>
          <c:w val="0.76439715223720561"/>
          <c:h val="0.918785999999999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Ad-supported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Spotify</c:v>
                </c:pt>
                <c:pt idx="1">
                  <c:v>YouTube Music</c:v>
                </c:pt>
                <c:pt idx="2">
                  <c:v>SoundCloud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35</c:v>
                </c:pt>
                <c:pt idx="1">
                  <c:v>85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3-4C09-9B34-CEBAF44E69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Paid subscription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Spotify</c:v>
                </c:pt>
                <c:pt idx="1">
                  <c:v>YouTube Music</c:v>
                </c:pt>
                <c:pt idx="2">
                  <c:v>SoundCloud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>
                  <c:v>65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3-4C09-9B34-CEBAF44E6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819052816"/>
        <c:axId val="819053208"/>
      </c:barChart>
      <c:catAx>
        <c:axId val="8190528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3208"/>
        <c:crosses val="autoZero"/>
        <c:auto val="1"/>
        <c:lblAlgn val="ctr"/>
        <c:lblOffset val="100"/>
        <c:noMultiLvlLbl val="1"/>
      </c:catAx>
      <c:valAx>
        <c:axId val="819053208"/>
        <c:scaling>
          <c:orientation val="minMax"/>
        </c:scaling>
        <c:delete val="0"/>
        <c:axPos val="t"/>
        <c:numFmt formatCode="#,##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5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9052816"/>
        <c:crosses val="autoZero"/>
        <c:crossBetween val="between"/>
        <c:majorUnit val="0.25"/>
        <c:minorUnit val="0.1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18657338587257"/>
          <c:y val="4.1258900000000001E-2"/>
          <c:w val="0.75781339711977846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YouTube Music</c:v>
                </c:pt>
                <c:pt idx="2">
                  <c:v>Apple Music</c:v>
                </c:pt>
                <c:pt idx="3">
                  <c:v>SoundCloud</c:v>
                </c:pt>
                <c:pt idx="4">
                  <c:v>Amazon 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6-46F3-B909-C92F746D46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9DAFF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6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YouTube Music</c:v>
                </c:pt>
                <c:pt idx="2">
                  <c:v>Apple Music</c:v>
                </c:pt>
                <c:pt idx="3">
                  <c:v>SoundCloud</c:v>
                </c:pt>
                <c:pt idx="4">
                  <c:v>Amazon Music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26</c:v>
                </c:pt>
                <c:pt idx="2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86-46F3-B909-C92F746D46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5B5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YouTube Music</c:v>
                </c:pt>
                <c:pt idx="2">
                  <c:v>Apple Music</c:v>
                </c:pt>
                <c:pt idx="3">
                  <c:v>SoundCloud</c:v>
                </c:pt>
                <c:pt idx="4">
                  <c:v>Amazon Music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34</c:v>
                </c:pt>
                <c:pt idx="2">
                  <c:v>8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86-46F3-B909-C92F746D46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A5D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>
                    <a:solidFill>
                      <a:srgbClr val="5E5E5E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YouTube Music</c:v>
                </c:pt>
                <c:pt idx="2">
                  <c:v>Apple Music</c:v>
                </c:pt>
                <c:pt idx="3">
                  <c:v>SoundCloud</c:v>
                </c:pt>
                <c:pt idx="4">
                  <c:v>Amazon Music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40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86-46F3-B909-C92F746D46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Spotify</c:v>
                </c:pt>
                <c:pt idx="1">
                  <c:v>YouTube Music</c:v>
                </c:pt>
                <c:pt idx="2">
                  <c:v>Apple Music</c:v>
                </c:pt>
                <c:pt idx="3">
                  <c:v>SoundCloud</c:v>
                </c:pt>
                <c:pt idx="4">
                  <c:v>Amazon Music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42</c:v>
                </c:pt>
                <c:pt idx="1">
                  <c:v>16</c:v>
                </c:pt>
                <c:pt idx="2">
                  <c:v>8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86-46F3-B909-C92F746D4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21663632"/>
        <c:axId val="821663240"/>
      </c:barChart>
      <c:catAx>
        <c:axId val="821663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21663240"/>
        <c:crosses val="autoZero"/>
        <c:auto val="1"/>
        <c:lblAlgn val="ctr"/>
        <c:lblOffset val="100"/>
        <c:noMultiLvlLbl val="1"/>
      </c:catAx>
      <c:valAx>
        <c:axId val="821663240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2166363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92591280094067296"/>
          <c:y val="0.62936359941947717"/>
          <c:w val="7.2838604956623643E-2"/>
          <c:h val="0.33093334001793234"/>
        </c:manualLayout>
      </c:layout>
      <c:overlay val="0"/>
      <c:txPr>
        <a:bodyPr/>
        <a:lstStyle/>
        <a:p>
          <a:pPr>
            <a:defRPr sz="3000">
              <a:solidFill>
                <a:srgbClr val="595959"/>
              </a:solidFill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109-4998-AD12-DF7D2AB24A55}"/>
              </c:ext>
            </c:extLst>
          </c:dPt>
          <c:dPt>
            <c:idx val="2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B30-4DBA-B0F8-BF4A5E108585}"/>
              </c:ext>
            </c:extLst>
          </c:dPt>
          <c:dPt>
            <c:idx val="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B0-40AF-8F2B-3FBCF12A832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64-43A3-B9DF-3C3E6006F2F1}"/>
              </c:ext>
            </c:extLst>
          </c:dPt>
          <c:dPt>
            <c:idx val="11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44</c:v>
                </c:pt>
                <c:pt idx="1">
                  <c:v>47</c:v>
                </c:pt>
                <c:pt idx="2">
                  <c:v>48</c:v>
                </c:pt>
                <c:pt idx="3">
                  <c:v>45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502047560"/>
        <c:axId val="502047952"/>
      </c:barChart>
      <c:catAx>
        <c:axId val="502047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502047952"/>
        <c:crosses val="autoZero"/>
        <c:auto val="1"/>
        <c:lblAlgn val="ctr"/>
        <c:lblOffset val="100"/>
        <c:noMultiLvlLbl val="1"/>
      </c:catAx>
      <c:valAx>
        <c:axId val="502047952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502047560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455563706879223E-2"/>
          <c:y val="0.10216237537399826"/>
          <c:w val="0.94978094720421335"/>
          <c:h val="0.81018935688805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A5D96"/>
            </a:solidFill>
            <a:ln w="10795" cap="flat" cmpd="sng" algn="ctr">
              <a:noFill/>
              <a:prstDash val="solid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A5D96"/>
              </a:solidFill>
              <a:ln w="10795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09-434B-9E71-DE26C537E9D8}"/>
              </c:ext>
            </c:extLst>
          </c:dPt>
          <c:dPt>
            <c:idx val="3"/>
            <c:invertIfNegative val="0"/>
            <c:bubble3D val="0"/>
            <c:spPr>
              <a:solidFill>
                <a:srgbClr val="0A5D96"/>
              </a:solidFill>
              <a:ln w="10795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55-443C-98A3-A90089A99CC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0795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2E-476F-90CB-4B082158DE3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FC-4220-90D1-EA1A3FB8A7C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6FC-4220-90D1-EA1A3FB8A7C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6FC-4220-90D1-EA1A3FB8A7C9}"/>
              </c:ext>
            </c:extLst>
          </c:dPt>
          <c:dPt>
            <c:idx val="11"/>
            <c:invertIfNegative val="0"/>
            <c:bubble3D val="0"/>
            <c:spPr>
              <a:solidFill>
                <a:srgbClr val="0A5D96"/>
              </a:solidFill>
              <a:ln w="10795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46FC-4220-90D1-EA1A3FB8A7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>
                    <a:solidFill>
                      <a:srgbClr val="5E5E5E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@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h:mm;@</c:formatCode>
                <c:ptCount val="5"/>
                <c:pt idx="0">
                  <c:v>0.38125000000000003</c:v>
                </c:pt>
                <c:pt idx="1">
                  <c:v>0.41944444444444445</c:v>
                </c:pt>
                <c:pt idx="2">
                  <c:v>0.46249999999999997</c:v>
                </c:pt>
                <c:pt idx="3">
                  <c:v>0.52569444444444446</c:v>
                </c:pt>
                <c:pt idx="4">
                  <c:v>0.50763888888888886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FC-4220-90D1-EA1A3FB8A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162128256"/>
        <c:axId val="162129792"/>
      </c:barChart>
      <c:catAx>
        <c:axId val="162128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3000" b="0">
                <a:solidFill>
                  <a:srgbClr val="5E5E5E"/>
                </a:solidFill>
                <a:latin typeface="+mn-lt"/>
                <a:cs typeface="Arial" pitchFamily="34" charset="0"/>
              </a:defRPr>
            </a:pPr>
            <a:endParaRPr lang="en-US"/>
          </a:p>
        </c:txPr>
        <c:crossAx val="162129792"/>
        <c:crosses val="autoZero"/>
        <c:auto val="1"/>
        <c:lblAlgn val="ctr"/>
        <c:lblOffset val="0"/>
        <c:noMultiLvlLbl val="0"/>
      </c:catAx>
      <c:valAx>
        <c:axId val="162129792"/>
        <c:scaling>
          <c:orientation val="minMax"/>
          <c:max val="1.2"/>
        </c:scaling>
        <c:delete val="1"/>
        <c:axPos val="l"/>
        <c:numFmt formatCode="h:mm;@" sourceLinked="1"/>
        <c:majorTickMark val="out"/>
        <c:minorTickMark val="none"/>
        <c:tickLblPos val="nextTo"/>
        <c:crossAx val="162128256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183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B54-4282-82E0-5ABA4374E94C}"/>
              </c:ext>
            </c:extLst>
          </c:dPt>
          <c:dPt>
            <c:idx val="1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AB01-4AF2-BF37-BC1EFEF4711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3CF-4FA8-97A2-C48768BF9335}"/>
              </c:ext>
            </c:extLst>
          </c:dPt>
          <c:dPt>
            <c:idx val="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69DC-4D75-852B-4F571B4C53A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3"/>
                <c:pt idx="0">
                  <c:v>87</c:v>
                </c:pt>
                <c:pt idx="1">
                  <c:v>85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8798936"/>
        <c:axId val="818800896"/>
      </c:barChart>
      <c:catAx>
        <c:axId val="818798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8800896"/>
        <c:crosses val="autoZero"/>
        <c:auto val="1"/>
        <c:lblAlgn val="ctr"/>
        <c:lblOffset val="100"/>
        <c:noMultiLvlLbl val="1"/>
      </c:catAx>
      <c:valAx>
        <c:axId val="818800896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1879893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183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B54-4282-82E0-5ABA4374E94C}"/>
              </c:ext>
            </c:extLst>
          </c:dPt>
          <c:dPt>
            <c:idx val="1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AB01-4AF2-BF37-BC1EFEF4711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3CF-4FA8-97A2-C48768BF9335}"/>
              </c:ext>
            </c:extLst>
          </c:dPt>
          <c:dPt>
            <c:idx val="3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69DC-4D75-852B-4F571B4C53A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F3-4D2E-A4FA-FB62EC8544C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3"/>
                <c:pt idx="0">
                  <c:v>83</c:v>
                </c:pt>
                <c:pt idx="1">
                  <c:v>82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818798936"/>
        <c:axId val="818800896"/>
      </c:barChart>
      <c:catAx>
        <c:axId val="818798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8800896"/>
        <c:crosses val="autoZero"/>
        <c:auto val="1"/>
        <c:lblAlgn val="ctr"/>
        <c:lblOffset val="100"/>
        <c:noMultiLvlLbl val="1"/>
      </c:catAx>
      <c:valAx>
        <c:axId val="818800896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81879893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71507662359292"/>
          <c:y val="4.1258900000000001E-2"/>
          <c:w val="0.70028488006510869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Radio station's website</c:v>
                </c:pt>
                <c:pt idx="1">
                  <c:v>Radio station's app</c:v>
                </c:pt>
                <c:pt idx="2">
                  <c:v>Aggregator app/website</c:v>
                </c:pt>
                <c:pt idx="3">
                  <c:v>Smart speaker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Radio station's website</c:v>
                </c:pt>
                <c:pt idx="1">
                  <c:v>Radio station's app</c:v>
                </c:pt>
                <c:pt idx="2">
                  <c:v>Aggregator app/website</c:v>
                </c:pt>
                <c:pt idx="3">
                  <c:v>Smart speaker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A5D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Radio station's website</c:v>
                </c:pt>
                <c:pt idx="1">
                  <c:v>Radio station's app</c:v>
                </c:pt>
                <c:pt idx="2">
                  <c:v>Aggregator app/website</c:v>
                </c:pt>
                <c:pt idx="3">
                  <c:v>Smart speaker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0-DFA0-4703-A256-F3EE825259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A5D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rgbClr val="5E5E5E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Radio station's website</c:v>
                </c:pt>
                <c:pt idx="1">
                  <c:v>Radio station's app</c:v>
                </c:pt>
                <c:pt idx="2">
                  <c:v>Aggregator app/website</c:v>
                </c:pt>
                <c:pt idx="3">
                  <c:v>Smart speaker</c:v>
                </c:pt>
              </c:strCache>
            </c:strRef>
          </c:cat>
          <c:val>
            <c:numRef>
              <c:f>Sheet1!$E$2:$E$5</c:f>
            </c:numRef>
          </c:val>
          <c:extLst>
            <c:ext xmlns:c16="http://schemas.microsoft.com/office/drawing/2014/chart" uri="{C3380CC4-5D6E-409C-BE32-E72D297353CC}">
              <c16:uniqueId val="{00000000-2BAB-4CC6-87D7-6FB3CA0AFC5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Radio station's website</c:v>
                </c:pt>
                <c:pt idx="1">
                  <c:v>Radio station's app</c:v>
                </c:pt>
                <c:pt idx="2">
                  <c:v>Aggregator app/website</c:v>
                </c:pt>
                <c:pt idx="3">
                  <c:v>Smart speaker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46</c:v>
                </c:pt>
                <c:pt idx="1">
                  <c:v>44</c:v>
                </c:pt>
                <c:pt idx="2">
                  <c:v>38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F-443E-87F1-DDA041E03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627805624"/>
        <c:axId val="627803272"/>
      </c:barChart>
      <c:catAx>
        <c:axId val="6278056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627803272"/>
        <c:crosses val="autoZero"/>
        <c:auto val="1"/>
        <c:lblAlgn val="ctr"/>
        <c:lblOffset val="100"/>
        <c:noMultiLvlLbl val="1"/>
      </c:catAx>
      <c:valAx>
        <c:axId val="627803272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627805624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61065493184836"/>
          <c:y val="4.1258900000000001E-2"/>
          <c:w val="0.69038931557380268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AM/FM/DAB+ radio</c:v>
                </c:pt>
                <c:pt idx="1">
                  <c:v>Own music collection</c:v>
                </c:pt>
                <c:pt idx="2">
                  <c:v>CD player</c:v>
                </c:pt>
                <c:pt idx="3">
                  <c:v>Online audio streaming services*</c:v>
                </c:pt>
                <c:pt idx="4">
                  <c:v>Podcasts</c:v>
                </c:pt>
                <c:pt idx="5">
                  <c:v>In-dash system</c:v>
                </c:pt>
                <c:pt idx="6">
                  <c:v>Online AM/FM stations</c:v>
                </c:pt>
              </c:strCache>
            </c:strRef>
          </c:cat>
          <c:val>
            <c:numRef>
              <c:f>Sheet1!$B$2:$B$8</c:f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AM/FM/DAB+ radio</c:v>
                </c:pt>
                <c:pt idx="1">
                  <c:v>Own music collection</c:v>
                </c:pt>
                <c:pt idx="2">
                  <c:v>CD player</c:v>
                </c:pt>
                <c:pt idx="3">
                  <c:v>Online audio streaming services*</c:v>
                </c:pt>
                <c:pt idx="4">
                  <c:v>Podcasts</c:v>
                </c:pt>
                <c:pt idx="5">
                  <c:v>In-dash system</c:v>
                </c:pt>
                <c:pt idx="6">
                  <c:v>Online AM/FM stations</c:v>
                </c:pt>
              </c:strCache>
            </c:strRef>
          </c:cat>
          <c:val>
            <c:numRef>
              <c:f>Sheet1!$C$2:$C$8</c:f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5B5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AM/FM/DAB+ radio</c:v>
                </c:pt>
                <c:pt idx="1">
                  <c:v>Own music collection</c:v>
                </c:pt>
                <c:pt idx="2">
                  <c:v>CD player</c:v>
                </c:pt>
                <c:pt idx="3">
                  <c:v>Online audio streaming services*</c:v>
                </c:pt>
                <c:pt idx="4">
                  <c:v>Podcasts</c:v>
                </c:pt>
                <c:pt idx="5">
                  <c:v>In-dash system</c:v>
                </c:pt>
                <c:pt idx="6">
                  <c:v>Online AM/FM stations</c:v>
                </c:pt>
              </c:strCache>
            </c:strRef>
          </c:cat>
          <c:val>
            <c:numRef>
              <c:f>Sheet1!$D$2:$D$8</c:f>
            </c:numRef>
          </c:val>
          <c:extLst>
            <c:ext xmlns:c16="http://schemas.microsoft.com/office/drawing/2014/chart" uri="{C3380CC4-5D6E-409C-BE32-E72D297353CC}">
              <c16:uniqueId val="{00000000-DFA0-4703-A256-F3EE825259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A5D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>
                    <a:solidFill>
                      <a:srgbClr val="5E5E5E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AM/FM/DAB+ radio</c:v>
                </c:pt>
                <c:pt idx="1">
                  <c:v>Own music collection</c:v>
                </c:pt>
                <c:pt idx="2">
                  <c:v>CD player</c:v>
                </c:pt>
                <c:pt idx="3">
                  <c:v>Online audio streaming services*</c:v>
                </c:pt>
                <c:pt idx="4">
                  <c:v>Podcasts</c:v>
                </c:pt>
                <c:pt idx="5">
                  <c:v>In-dash system</c:v>
                </c:pt>
                <c:pt idx="6">
                  <c:v>Online AM/FM stations</c:v>
                </c:pt>
              </c:strCache>
            </c:strRef>
          </c:cat>
          <c:val>
            <c:numRef>
              <c:f>Sheet1!$E$2:$E$8</c:f>
            </c:numRef>
          </c:val>
          <c:extLst>
            <c:ext xmlns:c16="http://schemas.microsoft.com/office/drawing/2014/chart" uri="{C3380CC4-5D6E-409C-BE32-E72D297353CC}">
              <c16:uniqueId val="{00000000-C2B4-4F3C-AE96-65BFEC1521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0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AM/FM/DAB+ radio</c:v>
                </c:pt>
                <c:pt idx="1">
                  <c:v>Own music collection</c:v>
                </c:pt>
                <c:pt idx="2">
                  <c:v>CD player</c:v>
                </c:pt>
                <c:pt idx="3">
                  <c:v>Online audio streaming services*</c:v>
                </c:pt>
                <c:pt idx="4">
                  <c:v>Podcasts</c:v>
                </c:pt>
                <c:pt idx="5">
                  <c:v>In-dash system</c:v>
                </c:pt>
                <c:pt idx="6">
                  <c:v>Online AM/FM stations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84</c:v>
                </c:pt>
                <c:pt idx="1">
                  <c:v>41</c:v>
                </c:pt>
                <c:pt idx="2">
                  <c:v>39</c:v>
                </c:pt>
                <c:pt idx="3">
                  <c:v>39</c:v>
                </c:pt>
                <c:pt idx="4">
                  <c:v>30</c:v>
                </c:pt>
                <c:pt idx="5">
                  <c:v>16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C-47DE-9622-8B15EB072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17769312"/>
        <c:axId val="817766568"/>
      </c:barChart>
      <c:catAx>
        <c:axId val="8177693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7766568"/>
        <c:crosses val="autoZero"/>
        <c:auto val="1"/>
        <c:lblAlgn val="ctr"/>
        <c:lblOffset val="100"/>
        <c:noMultiLvlLbl val="1"/>
      </c:catAx>
      <c:valAx>
        <c:axId val="817766568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17769312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61065493184836"/>
          <c:y val="4.1258900000000001E-2"/>
          <c:w val="0.69038931557380268"/>
          <c:h val="0.91145236043934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Aus 2021</c:v>
                </c:pt>
              </c:strCache>
            </c:strRef>
          </c:tx>
          <c:spPr>
            <a:solidFill>
              <a:srgbClr val="0B746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AM/FM radio</c:v>
                </c:pt>
                <c:pt idx="1">
                  <c:v>CD player</c:v>
                </c:pt>
                <c:pt idx="2">
                  <c:v>Own music collection</c:v>
                </c:pt>
                <c:pt idx="3">
                  <c:v>Podcasts</c:v>
                </c:pt>
                <c:pt idx="4">
                  <c:v>Online audio streaming services*</c:v>
                </c:pt>
                <c:pt idx="5">
                  <c:v>SiriusXM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84</c:v>
                </c:pt>
                <c:pt idx="1">
                  <c:v>39</c:v>
                </c:pt>
                <c:pt idx="2">
                  <c:v>41</c:v>
                </c:pt>
                <c:pt idx="3">
                  <c:v>30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5-4DAD-A7C2-B9907F686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U.S. 2021</c:v>
                </c:pt>
              </c:strCache>
            </c:strRef>
          </c:tx>
          <c:spPr>
            <a:solidFill>
              <a:srgbClr val="45B5E5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AM/FM radio</c:v>
                </c:pt>
                <c:pt idx="1">
                  <c:v>CD player</c:v>
                </c:pt>
                <c:pt idx="2">
                  <c:v>Own music collection</c:v>
                </c:pt>
                <c:pt idx="3">
                  <c:v>Podcasts</c:v>
                </c:pt>
                <c:pt idx="4">
                  <c:v>Online audio streaming services*</c:v>
                </c:pt>
                <c:pt idx="5">
                  <c:v>SiriusXM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75</c:v>
                </c:pt>
                <c:pt idx="1">
                  <c:v>35</c:v>
                </c:pt>
                <c:pt idx="2">
                  <c:v>48</c:v>
                </c:pt>
                <c:pt idx="3">
                  <c:v>30</c:v>
                </c:pt>
                <c:pt idx="4">
                  <c:v>31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5-4DAD-A7C2-B9907F686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817765784"/>
        <c:axId val="817767352"/>
      </c:barChart>
      <c:catAx>
        <c:axId val="8177657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817767352"/>
        <c:crosses val="autoZero"/>
        <c:auto val="1"/>
        <c:lblAlgn val="ctr"/>
        <c:lblOffset val="100"/>
        <c:noMultiLvlLbl val="1"/>
      </c:catAx>
      <c:valAx>
        <c:axId val="817767352"/>
        <c:scaling>
          <c:orientation val="minMax"/>
          <c:max val="100"/>
        </c:scaling>
        <c:delete val="1"/>
        <c:axPos val="t"/>
        <c:numFmt formatCode="#,##0" sourceLinked="0"/>
        <c:majorTickMark val="out"/>
        <c:minorTickMark val="none"/>
        <c:tickLblPos val="nextTo"/>
        <c:crossAx val="817765784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88686926334914207"/>
          <c:y val="0.62027443818806038"/>
          <c:w val="0.11125784549680282"/>
          <c:h val="0.2158107148771143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800" b="0" i="0" u="none" strike="noStrike">
              <a:solidFill>
                <a:srgbClr val="5E5E5E"/>
              </a:solidFill>
              <a:latin typeface="Montserrat Medium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4230899999999999E-2"/>
          <c:y val="0.123045"/>
          <c:w val="0.980769"/>
          <c:h val="0.794704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0A5D96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0B00-41AD-AA39-DA2091DACC84}"/>
              </c:ext>
            </c:extLst>
          </c:dPt>
          <c:dPt>
            <c:idx val="6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1BBA-421F-8348-62E5C42749DD}"/>
              </c:ext>
            </c:extLst>
          </c:dPt>
          <c:dPt>
            <c:idx val="7"/>
            <c:invertIfNegative val="0"/>
            <c:bubble3D val="0"/>
            <c:spPr>
              <a:solidFill>
                <a:srgbClr val="0A5D9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B242-45C7-BD4C-A797BB557CC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10-425D-8A18-96C24AEEAE4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5E5E5E"/>
                    </a:solidFill>
                    <a:latin typeface="Montserrat Medium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7</c:v>
                </c:pt>
                <c:pt idx="1">
                  <c:v>11</c:v>
                </c:pt>
                <c:pt idx="2">
                  <c:v>16</c:v>
                </c:pt>
                <c:pt idx="3">
                  <c:v>19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F1-4A78-8F37-E46FBFF0E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0"/>
        <c:axId val="646697560"/>
        <c:axId val="646697952"/>
      </c:barChart>
      <c:catAx>
        <c:axId val="646697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000" b="0" i="0" u="none" strike="noStrike">
                <a:solidFill>
                  <a:srgbClr val="5E5E5E"/>
                </a:solidFill>
                <a:latin typeface="Montserrat Medium"/>
              </a:defRPr>
            </a:pPr>
            <a:endParaRPr lang="en-US"/>
          </a:p>
        </c:txPr>
        <c:crossAx val="646697952"/>
        <c:crosses val="autoZero"/>
        <c:auto val="1"/>
        <c:lblAlgn val="ctr"/>
        <c:lblOffset val="100"/>
        <c:noMultiLvlLbl val="1"/>
      </c:catAx>
      <c:valAx>
        <c:axId val="646697952"/>
        <c:scaling>
          <c:orientation val="minMax"/>
          <c:max val="10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646697560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0.00309</cdr:x>
      <cdr:y>0.82592</cdr:y>
    </cdr:from>
    <cdr:to>
      <cdr:x>0.35011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956" y="8189912"/>
          <a:ext cx="7059386" cy="1409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71437" tIns="71437" rIns="71437" bIns="71437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1531" rtl="0" fontAlgn="auto" latinLnBrk="0" hangingPunct="0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US" sz="1500" b="0" i="0" u="none" strike="noStrike" cap="all" spc="285" normalizeH="0" baseline="0" dirty="0">
            <a:ln>
              <a:noFill/>
            </a:ln>
            <a:solidFill>
              <a:srgbClr val="959595"/>
            </a:solidFill>
            <a:effectLst/>
            <a:uFillTx/>
            <a:latin typeface="Montserrat SemiBold"/>
            <a:ea typeface="Montserrat SemiBold"/>
            <a:cs typeface="Montserrat SemiBold"/>
            <a:sym typeface="Montserrat SemiBold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0.82592</cdr:y>
    </cdr:from>
    <cdr:to>
      <cdr:x>0.34702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1956344" y="6688479"/>
          <a:ext cx="7059387" cy="14097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71437" tIns="71437" rIns="71437" bIns="71437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1531" rtl="0" fontAlgn="auto" latinLnBrk="0" hangingPunct="0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en-US" sz="1500" b="0" i="0" u="none" strike="noStrike" cap="all" spc="285" normalizeH="0" baseline="0" dirty="0">
            <a:ln>
              <a:noFill/>
            </a:ln>
            <a:solidFill>
              <a:srgbClr val="959595"/>
            </a:solidFill>
            <a:effectLst/>
            <a:uFillTx/>
            <a:latin typeface="Montserrat SemiBold"/>
            <a:ea typeface="Montserrat SemiBold"/>
            <a:cs typeface="Montserrat SemiBold"/>
            <a:sym typeface="Montserrat SemiBold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A3E90-EDF8-4FB8-8151-6DB8F007787F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B2516-7068-4051-A5D5-04EE9616A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03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</p:spPr>
        <p:txBody>
          <a:bodyPr lIns="92953" tIns="46477" rIns="92953" bIns="46477"/>
          <a:lstStyle/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xfrm>
            <a:off x="931334" y="4409758"/>
            <a:ext cx="5122333" cy="4177665"/>
          </a:xfrm>
          <a:prstGeom prst="rect">
            <a:avLst/>
          </a:prstGeom>
        </p:spPr>
        <p:txBody>
          <a:bodyPr lIns="92953" tIns="46477" rIns="92953" bIns="46477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2317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1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8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779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8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14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2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1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iHeartRadio has a higher usage than Amazon, the lowest on this graph.. Can we swap </a:t>
            </a:r>
            <a:r>
              <a:rPr lang="en-US" dirty="0" err="1"/>
              <a:t>iHeart</a:t>
            </a:r>
            <a:r>
              <a:rPr lang="en-US" dirty="0"/>
              <a:t> in and take Amazon out?</a:t>
            </a:r>
          </a:p>
        </p:txBody>
      </p:sp>
    </p:spTree>
    <p:extLst>
      <p:ext uri="{BB962C8B-B14F-4D97-AF65-F5344CB8AC3E}">
        <p14:creationId xmlns:p14="http://schemas.microsoft.com/office/powerpoint/2010/main" val="233027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resenta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mage"/>
          <p:cNvSpPr>
            <a:spLocks noGrp="1"/>
          </p:cNvSpPr>
          <p:nvPr>
            <p:ph type="pic" idx="13"/>
          </p:nvPr>
        </p:nvSpPr>
        <p:spPr>
          <a:xfrm>
            <a:off x="-666848" y="-4760358"/>
            <a:ext cx="25241902" cy="1900237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"/>
          <p:cNvSpPr/>
          <p:nvPr/>
        </p:nvSpPr>
        <p:spPr>
          <a:xfrm>
            <a:off x="-63500" y="-38100"/>
            <a:ext cx="24823738" cy="11485910"/>
          </a:xfrm>
          <a:prstGeom prst="rect">
            <a:avLst/>
          </a:prstGeom>
          <a:solidFill>
            <a:srgbClr val="D6D5D5">
              <a:alpha val="46174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+mn-lt"/>
            </a:endParaRPr>
          </a:p>
        </p:txBody>
      </p:sp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2534840" y="2528732"/>
            <a:ext cx="21854320" cy="1416845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defRPr sz="6000" spc="-119">
                <a:solidFill>
                  <a:srgbClr val="0A5D9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idx="1"/>
          </p:nvPr>
        </p:nvSpPr>
        <p:spPr>
          <a:xfrm>
            <a:off x="2536353" y="4442951"/>
            <a:ext cx="19311294" cy="71783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5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>
              <a:lnSpc>
                <a:spcPct val="100000"/>
              </a:lnSpc>
              <a:defRPr sz="55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>
              <a:lnSpc>
                <a:spcPct val="100000"/>
              </a:lnSpc>
              <a:defRPr sz="55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>
              <a:lnSpc>
                <a:spcPct val="100000"/>
              </a:lnSpc>
              <a:defRPr sz="55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>
              <a:lnSpc>
                <a:spcPct val="100000"/>
              </a:lnSpc>
              <a:defRPr sz="5500">
                <a:latin typeface="Montserrat Light"/>
                <a:ea typeface="Montserrat Light"/>
                <a:cs typeface="Montserrat Light"/>
                <a:sym typeface="Montserrat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45" y="12220254"/>
            <a:ext cx="511753" cy="473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45" y="12220254"/>
            <a:ext cx="511753" cy="473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" descr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8" name="Picture 1" descr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2021</a:t>
            </a:r>
            <a:r>
              <a:rPr dirty="0"/>
              <a:t> Edison Research</a:t>
            </a:r>
          </a:p>
        </p:txBody>
      </p:sp>
      <p:sp>
        <p:nvSpPr>
          <p:cNvPr id="20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02" y="849745"/>
            <a:ext cx="4032504" cy="5692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0" y="11909100"/>
            <a:ext cx="1415300" cy="10852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"/>
          <p:cNvSpPr/>
          <p:nvPr/>
        </p:nvSpPr>
        <p:spPr>
          <a:xfrm>
            <a:off x="-63500" y="-38100"/>
            <a:ext cx="24823738" cy="11485910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+mn-lt"/>
            </a:endParaRPr>
          </a:p>
        </p:txBody>
      </p:sp>
      <p:sp>
        <p:nvSpPr>
          <p:cNvPr id="150" name="Title Text"/>
          <p:cNvSpPr txBox="1">
            <a:spLocks noGrp="1"/>
          </p:cNvSpPr>
          <p:nvPr>
            <p:ph type="title"/>
          </p:nvPr>
        </p:nvSpPr>
        <p:spPr>
          <a:xfrm>
            <a:off x="2534840" y="2528732"/>
            <a:ext cx="21854320" cy="1416845"/>
          </a:xfrm>
          <a:prstGeom prst="rect">
            <a:avLst/>
          </a:prstGeom>
        </p:spPr>
        <p:txBody>
          <a:bodyPr lIns="71437" tIns="71437" rIns="71437" bIns="71437"/>
          <a:lstStyle>
            <a:lvl1pPr>
              <a:defRPr sz="6000" spc="-119">
                <a:solidFill>
                  <a:srgbClr val="56C3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idx="1"/>
          </p:nvPr>
        </p:nvSpPr>
        <p:spPr>
          <a:xfrm>
            <a:off x="2536353" y="4442951"/>
            <a:ext cx="19311294" cy="71783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>
              <a:lnSpc>
                <a:spcPct val="100000"/>
              </a:lnSpc>
              <a:defRPr sz="5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>
              <a:lnSpc>
                <a:spcPct val="100000"/>
              </a:lnSpc>
              <a:defRPr sz="5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>
              <a:lnSpc>
                <a:spcPct val="100000"/>
              </a:lnSpc>
              <a:defRPr sz="5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>
              <a:lnSpc>
                <a:spcPct val="100000"/>
              </a:lnSpc>
              <a:defRPr sz="5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45" y="12220254"/>
            <a:ext cx="511753" cy="473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45" y="12220254"/>
            <a:ext cx="511753" cy="473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2" descr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6" name="Picture 1" descr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2021</a:t>
            </a:r>
            <a:r>
              <a:rPr dirty="0"/>
              <a:t> Edison Research</a:t>
            </a:r>
          </a:p>
        </p:txBody>
      </p:sp>
      <p:sp>
        <p:nvSpPr>
          <p:cNvPr id="18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0" y="11909100"/>
            <a:ext cx="1415300" cy="10852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3983037" y="10966846"/>
            <a:ext cx="21828126" cy="523876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1278731">
              <a:lnSpc>
                <a:spcPct val="100000"/>
              </a:lnSpc>
              <a:spcBef>
                <a:spcPts val="0"/>
              </a:spcBef>
              <a:defRPr sz="2500" cap="all" spc="375">
                <a:solidFill>
                  <a:srgbClr val="01426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99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521198" y="4633912"/>
            <a:ext cx="19341604" cy="1019176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57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200" name="Triangle"/>
          <p:cNvSpPr/>
          <p:nvPr/>
        </p:nvSpPr>
        <p:spPr>
          <a:xfrm rot="10800000" flipH="1">
            <a:off x="14262100" y="9327356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+mn-lt"/>
            </a:endParaRPr>
          </a:p>
        </p:txBody>
      </p:sp>
      <p:pic>
        <p:nvPicPr>
          <p:cNvPr id="12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5" name="Picture 1" descr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2021</a:t>
            </a:r>
            <a:r>
              <a:rPr dirty="0"/>
              <a:t> Edison Research</a:t>
            </a:r>
          </a:p>
        </p:txBody>
      </p:sp>
      <p:sp>
        <p:nvSpPr>
          <p:cNvPr id="17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sp>
        <p:nvSpPr>
          <p:cNvPr id="18" name="Rectangle"/>
          <p:cNvSpPr/>
          <p:nvPr userDrawn="1"/>
        </p:nvSpPr>
        <p:spPr>
          <a:xfrm>
            <a:off x="-63500" y="-38100"/>
            <a:ext cx="24823738" cy="9410700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0" y="11909100"/>
            <a:ext cx="1415300" cy="10852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>
            <a:lvl1pPr>
              <a:defRPr sz="4600" spc="-91">
                <a:solidFill>
                  <a:srgbClr val="0A5D96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0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4" name="Picture 1" descr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2021</a:t>
            </a:r>
            <a:r>
              <a:rPr dirty="0"/>
              <a:t> Edison Research</a:t>
            </a:r>
          </a:p>
        </p:txBody>
      </p:sp>
      <p:sp>
        <p:nvSpPr>
          <p:cNvPr id="16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02" y="849745"/>
            <a:ext cx="4032504" cy="569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0" y="11909100"/>
            <a:ext cx="1415300" cy="10852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mage"/>
          <p:cNvSpPr>
            <a:spLocks noGrp="1"/>
          </p:cNvSpPr>
          <p:nvPr>
            <p:ph type="pic" idx="13"/>
          </p:nvPr>
        </p:nvSpPr>
        <p:spPr>
          <a:xfrm>
            <a:off x="-1672399" y="82814"/>
            <a:ext cx="26741625" cy="1154066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1" name="Picture 1" descr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2021</a:t>
            </a:r>
            <a:r>
              <a:rPr dirty="0"/>
              <a:t> Edison Research</a:t>
            </a:r>
          </a:p>
        </p:txBody>
      </p:sp>
      <p:sp>
        <p:nvSpPr>
          <p:cNvPr id="13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0" y="11909100"/>
            <a:ext cx="1415300" cy="10852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 on Dark Slate">
    <p:bg>
      <p:bgPr>
        <a:solidFill>
          <a:srgbClr val="E4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544762" y="1251037"/>
            <a:ext cx="21834476" cy="10888031"/>
          </a:xfrm>
          <a:prstGeom prst="rect">
            <a:avLst/>
          </a:prstGeom>
        </p:spPr>
        <p:txBody>
          <a:bodyPr lIns="71437" tIns="71437" rIns="71437" bIns="71437" anchor="ctr"/>
          <a:lstStyle>
            <a:lvl1pPr>
              <a:defRPr sz="8000" spc="-159">
                <a:solidFill>
                  <a:srgbClr val="0A5D96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4" name="Picture 1" descr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2021</a:t>
            </a:r>
            <a:r>
              <a:rPr dirty="0"/>
              <a:t> Edison Research</a:t>
            </a:r>
          </a:p>
        </p:txBody>
      </p:sp>
      <p:sp>
        <p:nvSpPr>
          <p:cNvPr id="16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02" y="849745"/>
            <a:ext cx="4032504" cy="569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0" y="11909100"/>
            <a:ext cx="1415300" cy="10852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 w Graphic Dar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"/>
          <p:cNvSpPr/>
          <p:nvPr/>
        </p:nvSpPr>
        <p:spPr>
          <a:xfrm>
            <a:off x="-63500" y="-38100"/>
            <a:ext cx="24823738" cy="11485910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+mn-lt"/>
            </a:endParaRPr>
          </a:p>
        </p:txBody>
      </p:sp>
      <p:sp>
        <p:nvSpPr>
          <p:cNvPr id="51" name="Image"/>
          <p:cNvSpPr>
            <a:spLocks noGrp="1"/>
          </p:cNvSpPr>
          <p:nvPr>
            <p:ph type="pic" idx="13"/>
          </p:nvPr>
        </p:nvSpPr>
        <p:spPr>
          <a:xfrm>
            <a:off x="-481664" y="-7567829"/>
            <a:ext cx="25241902" cy="1900237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1274762" y="4806199"/>
            <a:ext cx="21834476" cy="1284103"/>
          </a:xfrm>
          <a:prstGeom prst="rect">
            <a:avLst/>
          </a:prstGeom>
        </p:spPr>
        <p:txBody>
          <a:bodyPr lIns="71437" tIns="71437" rIns="71437" bIns="71437" anchor="ctr"/>
          <a:lstStyle>
            <a:lvl1pPr algn="ctr">
              <a:defRPr sz="6000" spc="-119"/>
            </a:lvl1pPr>
          </a:lstStyle>
          <a:p>
            <a:r>
              <a:t>Title Text</a:t>
            </a:r>
          </a:p>
        </p:txBody>
      </p:sp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4" name="Picture 1" descr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2021</a:t>
            </a:r>
            <a:r>
              <a:rPr dirty="0"/>
              <a:t> Edison Research</a:t>
            </a:r>
          </a:p>
        </p:txBody>
      </p:sp>
      <p:sp>
        <p:nvSpPr>
          <p:cNvPr id="16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0" y="11909100"/>
            <a:ext cx="1415300" cy="10852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"/>
          <p:cNvSpPr/>
          <p:nvPr/>
        </p:nvSpPr>
        <p:spPr>
          <a:xfrm>
            <a:off x="-63500" y="-5118100"/>
            <a:ext cx="24823738" cy="8971794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+mn-lt"/>
            </a:endParaRPr>
          </a:p>
        </p:txBody>
      </p:sp>
      <p:pic>
        <p:nvPicPr>
          <p:cNvPr id="12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5" name="Picture 1" descr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2021</a:t>
            </a:r>
            <a:r>
              <a:rPr dirty="0"/>
              <a:t> Edison Research</a:t>
            </a:r>
          </a:p>
        </p:txBody>
      </p:sp>
      <p:sp>
        <p:nvSpPr>
          <p:cNvPr id="17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713216" y="286877"/>
            <a:ext cx="20444917" cy="3036094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0" y="11909100"/>
            <a:ext cx="1415300" cy="10852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"/>
          <p:cNvSpPr/>
          <p:nvPr/>
        </p:nvSpPr>
        <p:spPr>
          <a:xfrm>
            <a:off x="-63500" y="-38100"/>
            <a:ext cx="24823738" cy="11485910"/>
          </a:xfrm>
          <a:prstGeom prst="rect">
            <a:avLst/>
          </a:prstGeom>
          <a:solidFill>
            <a:srgbClr val="D6D5D5">
              <a:alpha val="46174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+mn-lt"/>
            </a:endParaRPr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2542629" y="2507853"/>
            <a:ext cx="18816142" cy="1123157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>
              <a:defRPr sz="6000" spc="-119">
                <a:solidFill>
                  <a:srgbClr val="0A5D96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45953" y="4570412"/>
            <a:ext cx="19292094" cy="5070079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buClr>
                <a:srgbClr val="56C3FF"/>
              </a:buClr>
              <a:buSzPct val="100000"/>
              <a:buChar char="‣"/>
            </a:lvl1pPr>
            <a:lvl2pPr marL="944562" indent="-500062">
              <a:buClr>
                <a:srgbClr val="56C3FF"/>
              </a:buClr>
              <a:buSzPct val="100000"/>
              <a:buChar char="‣"/>
            </a:lvl2pPr>
            <a:lvl3pPr marL="1389062" indent="-500062">
              <a:buClr>
                <a:srgbClr val="56C3FF"/>
              </a:buClr>
              <a:buSzPct val="100000"/>
              <a:buChar char="‣"/>
            </a:lvl3pPr>
            <a:lvl4pPr marL="1833562" indent="-500062">
              <a:buClr>
                <a:srgbClr val="56C3FF"/>
              </a:buClr>
              <a:buSzPct val="100000"/>
              <a:buChar char="‣"/>
            </a:lvl4pPr>
            <a:lvl5pPr marL="2278062" indent="-500062">
              <a:buClr>
                <a:srgbClr val="56C3FF"/>
              </a:buClr>
              <a:buSzPct val="100000"/>
              <a:buChar char="‣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6" name="Picture 1" descr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2021</a:t>
            </a:r>
            <a:r>
              <a:rPr dirty="0"/>
              <a:t> Edison Research</a:t>
            </a:r>
          </a:p>
        </p:txBody>
      </p:sp>
      <p:sp>
        <p:nvSpPr>
          <p:cNvPr id="18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02" y="849745"/>
            <a:ext cx="4032504" cy="5692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0" y="11909100"/>
            <a:ext cx="1415300" cy="10852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Intr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"/>
          <p:cNvSpPr/>
          <p:nvPr userDrawn="1"/>
        </p:nvSpPr>
        <p:spPr>
          <a:xfrm>
            <a:off x="-63500" y="-38100"/>
            <a:ext cx="24823738" cy="11485910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+mn-lt"/>
            </a:endParaRPr>
          </a:p>
        </p:txBody>
      </p: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2542629" y="2507853"/>
            <a:ext cx="18816142" cy="1123157"/>
          </a:xfrm>
          <a:prstGeom prst="rect">
            <a:avLst/>
          </a:prstGeom>
        </p:spPr>
        <p:txBody>
          <a:bodyPr lIns="71437" tIns="71437" rIns="71437" bIns="71437">
            <a:normAutofit/>
          </a:bodyPr>
          <a:lstStyle>
            <a:lvl1pPr>
              <a:defRPr sz="6000" spc="-119"/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45953" y="4570412"/>
            <a:ext cx="19292094" cy="50700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56C3FF"/>
              </a:buClr>
              <a:buSzPct val="100000"/>
              <a:buChar char="‣"/>
              <a:defRPr sz="3000">
                <a:solidFill>
                  <a:srgbClr val="FFFFFF"/>
                </a:solidFill>
              </a:defRPr>
            </a:lvl1pPr>
            <a:lvl2pPr marL="861218" indent="-416718">
              <a:buClr>
                <a:srgbClr val="56C3FF"/>
              </a:buClr>
              <a:buSzPct val="100000"/>
              <a:buChar char="‣"/>
              <a:defRPr sz="3000">
                <a:solidFill>
                  <a:srgbClr val="FFFFFF"/>
                </a:solidFill>
              </a:defRPr>
            </a:lvl2pPr>
            <a:lvl3pPr marL="1305718" indent="-416718">
              <a:buClr>
                <a:srgbClr val="56C3FF"/>
              </a:buClr>
              <a:buSzPct val="100000"/>
              <a:buChar char="‣"/>
              <a:defRPr sz="3000">
                <a:solidFill>
                  <a:srgbClr val="FFFFFF"/>
                </a:solidFill>
              </a:defRPr>
            </a:lvl3pPr>
            <a:lvl4pPr marL="1750218" indent="-416718">
              <a:buClr>
                <a:srgbClr val="56C3FF"/>
              </a:buClr>
              <a:buSzPct val="100000"/>
              <a:buChar char="‣"/>
              <a:defRPr sz="3000">
                <a:solidFill>
                  <a:srgbClr val="FFFFFF"/>
                </a:solidFill>
              </a:defRPr>
            </a:lvl4pPr>
            <a:lvl5pPr marL="2194718" indent="-416718">
              <a:buClr>
                <a:srgbClr val="56C3FF"/>
              </a:buClr>
              <a:buSzPct val="100000"/>
              <a:buChar char="‣"/>
              <a:defRPr sz="3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4" name="Picture 1" descr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2021</a:t>
            </a:r>
            <a:r>
              <a:rPr dirty="0"/>
              <a:t> Edison Research</a:t>
            </a:r>
          </a:p>
        </p:txBody>
      </p:sp>
      <p:sp>
        <p:nvSpPr>
          <p:cNvPr id="16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0" y="11909100"/>
            <a:ext cx="1415300" cy="10852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702" y="849745"/>
            <a:ext cx="4032504" cy="569222"/>
          </a:xfrm>
          <a:prstGeom prst="rect">
            <a:avLst/>
          </a:prstGeom>
        </p:spPr>
      </p:pic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2545953" y="4091781"/>
            <a:ext cx="19292094" cy="4643438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>
            <a:lvl1pPr>
              <a:defRPr sz="8000" spc="-159">
                <a:solidFill>
                  <a:srgbClr val="0A5D96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4" name="Picture 1" descr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2021</a:t>
            </a:r>
            <a:r>
              <a:rPr dirty="0"/>
              <a:t> Edison Research</a:t>
            </a:r>
          </a:p>
        </p:txBody>
      </p:sp>
      <p:sp>
        <p:nvSpPr>
          <p:cNvPr id="16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0" y="11909100"/>
            <a:ext cx="1415300" cy="10852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ded Photo 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"/>
          <p:cNvSpPr/>
          <p:nvPr/>
        </p:nvSpPr>
        <p:spPr>
          <a:xfrm>
            <a:off x="-63500" y="-38100"/>
            <a:ext cx="24823738" cy="11485910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+mn-lt"/>
            </a:endParaRPr>
          </a:p>
        </p:txBody>
      </p:sp>
      <p:sp>
        <p:nvSpPr>
          <p:cNvPr id="120" name="Image"/>
          <p:cNvSpPr>
            <a:spLocks noGrp="1"/>
          </p:cNvSpPr>
          <p:nvPr>
            <p:ph type="pic" idx="13"/>
          </p:nvPr>
        </p:nvSpPr>
        <p:spPr>
          <a:xfrm>
            <a:off x="-807045" y="-1794468"/>
            <a:ext cx="25241902" cy="1900237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2533253" y="4438253"/>
            <a:ext cx="20444917" cy="3036094"/>
          </a:xfrm>
          <a:prstGeom prst="rect">
            <a:avLst/>
          </a:prstGeom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4" name="Picture 1" descr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2021</a:t>
            </a:r>
            <a:r>
              <a:rPr dirty="0"/>
              <a:t> Edison Research</a:t>
            </a:r>
          </a:p>
        </p:txBody>
      </p:sp>
      <p:sp>
        <p:nvSpPr>
          <p:cNvPr id="16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0" y="11909100"/>
            <a:ext cx="1415300" cy="108526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-148796"/>
            <a:ext cx="24823738" cy="11485910"/>
          </a:xfrm>
          <a:prstGeom prst="rect">
            <a:avLst/>
          </a:prstGeom>
          <a:solidFill>
            <a:srgbClr val="0A5D96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lnSpc>
                <a:spcPct val="100000"/>
              </a:lnSpc>
              <a:defRPr sz="30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latin typeface="+mn-lt"/>
            </a:endParaRP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561652" y="4740830"/>
            <a:ext cx="21849712" cy="171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2585145" y="6815963"/>
            <a:ext cx="21849712" cy="286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10" name="Picture 2" descr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457188" y="12139217"/>
            <a:ext cx="2241226" cy="933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BE16F8-4645-4253-BD74-5F365A772D8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324643" y="12084556"/>
            <a:ext cx="3468519" cy="988506"/>
          </a:xfrm>
          <a:prstGeom prst="rect">
            <a:avLst/>
          </a:prstGeom>
        </p:spPr>
      </p:pic>
      <p:pic>
        <p:nvPicPr>
          <p:cNvPr id="13" name="Picture 1" descr="Picture 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13216" y="11977255"/>
            <a:ext cx="2360876" cy="125777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he Infinite Dial   © 2019 Edison Research and Triton Digital"/>
          <p:cNvSpPr txBox="1"/>
          <p:nvPr userDrawn="1"/>
        </p:nvSpPr>
        <p:spPr>
          <a:xfrm>
            <a:off x="13667330" y="12994364"/>
            <a:ext cx="10767527" cy="481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l"/>
          </a:lstStyle>
          <a:p>
            <a:pPr algn="ctr"/>
            <a:r>
              <a:rPr dirty="0"/>
              <a:t>The Infinite Dial  © </a:t>
            </a:r>
            <a:r>
              <a:rPr lang="en-US" dirty="0"/>
              <a:t>2021</a:t>
            </a:r>
            <a:r>
              <a:rPr dirty="0"/>
              <a:t> Edison Research</a:t>
            </a:r>
          </a:p>
        </p:txBody>
      </p:sp>
      <p:sp>
        <p:nvSpPr>
          <p:cNvPr id="15" name="#InfiniteDial"/>
          <p:cNvSpPr txBox="1"/>
          <p:nvPr userDrawn="1"/>
        </p:nvSpPr>
        <p:spPr>
          <a:xfrm>
            <a:off x="20911307" y="12111887"/>
            <a:ext cx="3011776" cy="61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algn="l">
              <a:lnSpc>
                <a:spcPct val="110000"/>
              </a:lnSpc>
              <a:spcBef>
                <a:spcPts val="4000"/>
              </a:spcBef>
              <a:defRPr sz="2800" cap="none" spc="0">
                <a:solidFill>
                  <a:srgbClr val="00A2E5"/>
                </a:solidFill>
                <a:latin typeface="+mn-lt"/>
                <a:ea typeface="+mn-ea"/>
                <a:cs typeface="+mn-cs"/>
                <a:sym typeface="Montserrat Medium"/>
              </a:defRPr>
            </a:lvl1pPr>
          </a:lstStyle>
          <a:p>
            <a:r>
              <a:rPr dirty="0">
                <a:solidFill>
                  <a:srgbClr val="0A5D96"/>
                </a:solidFill>
              </a:rPr>
              <a:t>#</a:t>
            </a:r>
            <a:r>
              <a:rPr dirty="0" err="1">
                <a:solidFill>
                  <a:srgbClr val="0A5D96"/>
                </a:solidFill>
              </a:rPr>
              <a:t>InfiniteDial</a:t>
            </a:r>
            <a:endParaRPr dirty="0">
              <a:solidFill>
                <a:srgbClr val="0A5D9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30" y="11909100"/>
            <a:ext cx="1415300" cy="10852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ransition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1pPr>
      <a:lvl2pPr marL="0" marR="0" indent="2286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2pPr>
      <a:lvl3pPr marL="0" marR="0" indent="457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3pPr>
      <a:lvl4pPr marL="0" marR="0" indent="6858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4pPr>
      <a:lvl5pPr marL="0" marR="0" indent="9144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5pPr>
      <a:lvl6pPr marL="0" marR="0" indent="11430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6pPr>
      <a:lvl7pPr marL="0" marR="0" indent="13716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7pPr>
      <a:lvl8pPr marL="0" marR="0" indent="16002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8pPr>
      <a:lvl9pPr marL="0" marR="0" indent="182880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-22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ontserrat Medium"/>
        </a:defRPr>
      </a:lvl9pPr>
    </p:titleStyle>
    <p:bodyStyle>
      <a:lvl1pPr marL="0" marR="0" indent="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1pPr>
      <a:lvl2pPr marL="0" marR="0" indent="2286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2pPr>
      <a:lvl3pPr marL="0" marR="0" indent="4572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3pPr>
      <a:lvl4pPr marL="0" marR="0" indent="6858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4pPr>
      <a:lvl5pPr marL="0" marR="0" indent="9144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5pPr>
      <a:lvl6pPr marL="0" marR="0" indent="11430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6pPr>
      <a:lvl7pPr marL="0" marR="0" indent="13716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7pPr>
      <a:lvl8pPr marL="0" marR="0" indent="16002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8pPr>
      <a:lvl9pPr marL="0" marR="0" indent="1828800" algn="l" defTabSz="821531" rtl="0" latinLnBrk="0">
        <a:lnSpc>
          <a:spcPct val="110000"/>
        </a:lnSpc>
        <a:spcBef>
          <a:spcPts val="400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chart" Target="../charts/chart16.xml"/><Relationship Id="rId4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5882e89db9b6ac54f2091268f4ea62f2.jpg" descr="5882e89db9b6ac54f2091268f4ea62f2.jpg"/>
          <p:cNvPicPr>
            <a:picLocks noChangeAspect="1"/>
          </p:cNvPicPr>
          <p:nvPr/>
        </p:nvPicPr>
        <p:blipFill>
          <a:blip r:embed="rId2">
            <a:alphaModFix amt="17456"/>
          </a:blip>
          <a:srcRect r="2616" b="5577"/>
          <a:stretch>
            <a:fillRect/>
          </a:stretch>
        </p:blipFill>
        <p:spPr>
          <a:xfrm>
            <a:off x="-435781" y="-263704"/>
            <a:ext cx="24581502" cy="119169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he Infinite Dial 2019"/>
          <p:cNvSpPr txBox="1">
            <a:spLocks/>
          </p:cNvSpPr>
          <p:nvPr/>
        </p:nvSpPr>
        <p:spPr>
          <a:xfrm>
            <a:off x="2561652" y="4740830"/>
            <a:ext cx="21849712" cy="171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hangingPunct="1">
              <a:defRPr sz="12000" spc="-239"/>
            </a:pPr>
            <a:r>
              <a:rPr lang="en-US" sz="12000" spc="-239" dirty="0"/>
              <a:t>The Infinite Dial </a:t>
            </a:r>
            <a:r>
              <a:rPr lang="en-US" sz="12000" spc="-239" dirty="0">
                <a:solidFill>
                  <a:srgbClr val="45B5E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2021</a:t>
            </a:r>
          </a:p>
        </p:txBody>
      </p:sp>
      <p:sp>
        <p:nvSpPr>
          <p:cNvPr id="7" name="The Infinite Dial 2019"/>
          <p:cNvSpPr txBox="1">
            <a:spLocks/>
          </p:cNvSpPr>
          <p:nvPr/>
        </p:nvSpPr>
        <p:spPr>
          <a:xfrm>
            <a:off x="2625500" y="6210304"/>
            <a:ext cx="8774564" cy="1831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hangingPunct="1">
              <a:defRPr sz="12000" spc="-239"/>
            </a:pPr>
            <a:r>
              <a:rPr lang="en-US" sz="12000" spc="-239" dirty="0">
                <a:latin typeface="Montserrat Light" panose="00000400000000000000" pitchFamily="2" charset="0"/>
              </a:rPr>
              <a:t>Australia</a:t>
            </a:r>
            <a:endParaRPr lang="en-US" sz="10000" spc="-239" dirty="0">
              <a:solidFill>
                <a:srgbClr val="56C3FF"/>
              </a:solidFill>
              <a:latin typeface="Montserrat Light" panose="000004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61" y="2500964"/>
            <a:ext cx="6794409" cy="658368"/>
          </a:xfrm>
          <a:prstGeom prst="rect">
            <a:avLst/>
          </a:prstGeom>
        </p:spPr>
      </p:pic>
      <p:sp>
        <p:nvSpPr>
          <p:cNvPr id="9" name="#InfiniteDial"/>
          <p:cNvSpPr txBox="1">
            <a:spLocks/>
          </p:cNvSpPr>
          <p:nvPr/>
        </p:nvSpPr>
        <p:spPr>
          <a:xfrm>
            <a:off x="2625500" y="7930044"/>
            <a:ext cx="3011776" cy="694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marL="0" marR="0" indent="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6C3FF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2286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0" marR="0" indent="4572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0" marR="0" indent="6858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0" marR="0" indent="9144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0" marR="0" indent="11430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6pPr>
            <a:lvl7pPr marL="0" marR="0" indent="13716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7pPr>
            <a:lvl8pPr marL="0" marR="0" indent="16002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8pPr>
            <a:lvl9pPr marL="0" marR="0" indent="18288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9pPr>
          </a:lstStyle>
          <a:p>
            <a:pPr hangingPunct="1"/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#InfiniteDial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7678" y="11734136"/>
            <a:ext cx="3237959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Major sponsor: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1130135095"/>
              </p:ext>
            </p:extLst>
          </p:nvPr>
        </p:nvGraphicFramePr>
        <p:xfrm>
          <a:off x="2260902" y="2418072"/>
          <a:ext cx="19583504" cy="865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642937">
              <a:defRPr spc="0"/>
            </a:lvl1pPr>
          </a:lstStyle>
          <a:p>
            <a:r>
              <a:rPr lang="en-AU" sz="4600" dirty="0"/>
              <a:t>Listening to Radio Content in Last Month – Live &amp; On Demand</a:t>
            </a:r>
            <a:endParaRPr sz="4600" dirty="0"/>
          </a:p>
        </p:txBody>
      </p:sp>
      <p:sp>
        <p:nvSpPr>
          <p:cNvPr id="8" name="TextBox 7"/>
          <p:cNvSpPr txBox="1"/>
          <p:nvPr/>
        </p:nvSpPr>
        <p:spPr>
          <a:xfrm>
            <a:off x="2473291" y="2732418"/>
            <a:ext cx="20615310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Listened to over-the-air or online AM/FM/DAB+ Radio for at least 15 minutes in last month or catch-up podcasts at least once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a Month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14572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3016035650"/>
              </p:ext>
            </p:extLst>
          </p:nvPr>
        </p:nvGraphicFramePr>
        <p:xfrm>
          <a:off x="2260902" y="2418072"/>
          <a:ext cx="19583504" cy="865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642937">
              <a:defRPr spc="0"/>
            </a:lvl1pPr>
          </a:lstStyle>
          <a:p>
            <a:r>
              <a:rPr lang="en-AU" sz="4600" dirty="0"/>
              <a:t>Listening to Radio Content in Last Week – Live &amp; On Demand</a:t>
            </a:r>
            <a:endParaRPr sz="4600" dirty="0"/>
          </a:p>
        </p:txBody>
      </p:sp>
      <p:sp>
        <p:nvSpPr>
          <p:cNvPr id="8" name="TextBox 7"/>
          <p:cNvSpPr txBox="1"/>
          <p:nvPr/>
        </p:nvSpPr>
        <p:spPr>
          <a:xfrm>
            <a:off x="2473291" y="2732418"/>
            <a:ext cx="20185541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Listened to over-the-air or online AM/FM/DAB+ Radio for at least 15 minutes in last week or catch-up podcasts at least once a week</a:t>
            </a:r>
          </a:p>
        </p:txBody>
      </p:sp>
      <p:sp>
        <p:nvSpPr>
          <p:cNvPr id="10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68669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800" dirty="0"/>
              <a:t>Sources Used to Listen to Online AM/FM/DAB+ Radio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4232680918"/>
              </p:ext>
            </p:extLst>
          </p:nvPr>
        </p:nvGraphicFramePr>
        <p:xfrm>
          <a:off x="1981200" y="3316288"/>
          <a:ext cx="20318024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Australian AGE 12+ AND </a:t>
            </a:r>
            <a:r>
              <a:rPr lang="en-US" b="1" dirty="0"/>
              <a:t>Listened to AM, FM, or DAB+ radio stations though the Internet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473293" y="2725704"/>
            <a:ext cx="9227295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using source to listen to AM/FM/DAB+ radio</a:t>
            </a:r>
          </a:p>
        </p:txBody>
      </p:sp>
    </p:spTree>
    <p:extLst>
      <p:ext uri="{BB962C8B-B14F-4D97-AF65-F5344CB8AC3E}">
        <p14:creationId xmlns:p14="http://schemas.microsoft.com/office/powerpoint/2010/main" val="22603377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0" y="-508000"/>
            <a:ext cx="24384000" cy="12665371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 l="-119488" t="-72767" r="-19230" b="6947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9" name="In-Car Media"/>
          <p:cNvSpPr txBox="1">
            <a:spLocks noGrp="1"/>
          </p:cNvSpPr>
          <p:nvPr>
            <p:ph type="title"/>
          </p:nvPr>
        </p:nvSpPr>
        <p:spPr>
          <a:xfrm>
            <a:off x="2533253" y="4425553"/>
            <a:ext cx="20444917" cy="30360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In-Car </a:t>
            </a:r>
            <a:r>
              <a:rPr dirty="0">
                <a:latin typeface="Montserrat Light"/>
                <a:ea typeface="Montserrat Light"/>
                <a:cs typeface="Montserrat Light"/>
                <a:sym typeface="Montserrat Light"/>
              </a:rPr>
              <a:t>Media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61" y="2500964"/>
            <a:ext cx="6794409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4308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Audio Sources Used in Car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1669557632"/>
              </p:ext>
            </p:extLst>
          </p:nvPr>
        </p:nvGraphicFramePr>
        <p:xfrm>
          <a:off x="1956344" y="3316288"/>
          <a:ext cx="20342880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age 18+ and Has Driven/Ridden in Car in last month; 88%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using audio source in car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6344" y="11373187"/>
            <a:ext cx="6601968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1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*Such as Spotify, </a:t>
            </a:r>
            <a:r>
              <a:rPr kumimoji="0" lang="en-US" sz="1500" b="0" i="1" u="none" strike="noStrike" cap="all" spc="285" normalizeH="0" baseline="0" dirty="0" err="1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youtube</a:t>
            </a:r>
            <a:r>
              <a:rPr kumimoji="0" lang="en-US" sz="1500" b="0" i="1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, or apple music</a:t>
            </a:r>
          </a:p>
        </p:txBody>
      </p:sp>
    </p:spTree>
    <p:extLst>
      <p:ext uri="{BB962C8B-B14F-4D97-AF65-F5344CB8AC3E}">
        <p14:creationId xmlns:p14="http://schemas.microsoft.com/office/powerpoint/2010/main" val="12630633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Audio Sources Used in Car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4209595899"/>
              </p:ext>
            </p:extLst>
          </p:nvPr>
        </p:nvGraphicFramePr>
        <p:xfrm>
          <a:off x="1956344" y="3316288"/>
          <a:ext cx="20342880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Age 18+ and Has Driven/Ridden in Car in last month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using audio source in car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6344" y="11373187"/>
            <a:ext cx="6601968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1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*Such as Spotify, </a:t>
            </a:r>
            <a:r>
              <a:rPr kumimoji="0" lang="en-US" sz="1500" b="0" i="1" u="none" strike="noStrike" cap="all" spc="285" normalizeH="0" baseline="0" dirty="0" err="1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youtube</a:t>
            </a:r>
            <a:r>
              <a:rPr kumimoji="0" lang="en-US" sz="1500" b="0" i="1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, or apple music</a:t>
            </a:r>
          </a:p>
        </p:txBody>
      </p:sp>
    </p:spTree>
    <p:extLst>
      <p:ext uri="{BB962C8B-B14F-4D97-AF65-F5344CB8AC3E}">
        <p14:creationId xmlns:p14="http://schemas.microsoft.com/office/powerpoint/2010/main" val="36337438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4100557758"/>
              </p:ext>
            </p:extLst>
          </p:nvPr>
        </p:nvGraphicFramePr>
        <p:xfrm>
          <a:off x="2260902" y="1367326"/>
          <a:ext cx="19583504" cy="970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642937">
              <a:defRPr spc="0"/>
            </a:lvl1pPr>
          </a:lstStyle>
          <a:p>
            <a:r>
              <a:rPr lang="en-AU" sz="3700" dirty="0"/>
              <a:t>In-Dash Systems that can Receive Info/Entertainment over the Internet</a:t>
            </a:r>
            <a:endParaRPr sz="3700" dirty="0"/>
          </a:p>
        </p:txBody>
      </p:sp>
      <p:sp>
        <p:nvSpPr>
          <p:cNvPr id="6" name="TextBox 5"/>
          <p:cNvSpPr txBox="1"/>
          <p:nvPr/>
        </p:nvSpPr>
        <p:spPr>
          <a:xfrm>
            <a:off x="2473293" y="2725704"/>
            <a:ext cx="17127692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owning in-dash system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that receives information/entertainment over the internet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age 18+ and Has Driven/Ridden in Car in last month; 88%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1890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odcasting-tips-with-cohosts-The-Audacity-to-Podcast-114.jpg" descr="Podcasting-tips-with-cohosts-The-Audacity-to-Podcast-114.jpg"/>
          <p:cNvPicPr>
            <a:picLocks noChangeAspect="1"/>
          </p:cNvPicPr>
          <p:nvPr/>
        </p:nvPicPr>
        <p:blipFill>
          <a:blip r:embed="rId2">
            <a:alphaModFix amt="13000"/>
          </a:blip>
          <a:srcRect l="310" r="141"/>
          <a:stretch>
            <a:fillRect/>
          </a:stretch>
        </p:blipFill>
        <p:spPr>
          <a:xfrm>
            <a:off x="-214512" y="-2575768"/>
            <a:ext cx="24813129" cy="14020669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Podcasting"/>
          <p:cNvSpPr txBox="1">
            <a:spLocks noGrp="1"/>
          </p:cNvSpPr>
          <p:nvPr>
            <p:ph type="title"/>
          </p:nvPr>
        </p:nvSpPr>
        <p:spPr>
          <a:xfrm>
            <a:off x="2533253" y="4425553"/>
            <a:ext cx="20444917" cy="3036094"/>
          </a:xfrm>
          <a:prstGeom prst="rect">
            <a:avLst/>
          </a:prstGeom>
        </p:spPr>
        <p:txBody>
          <a:bodyPr/>
          <a:lstStyle/>
          <a:p>
            <a:r>
              <a:rPr dirty="0"/>
              <a:t>Podcasting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61" y="2500964"/>
            <a:ext cx="6794409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83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1277262305"/>
              </p:ext>
            </p:extLst>
          </p:nvPr>
        </p:nvGraphicFramePr>
        <p:xfrm>
          <a:off x="2260902" y="1367326"/>
          <a:ext cx="19583504" cy="970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Podcasting Awareness</a:t>
            </a:r>
            <a:endParaRPr sz="4600" dirty="0"/>
          </a:p>
        </p:txBody>
      </p:sp>
      <p:sp>
        <p:nvSpPr>
          <p:cNvPr id="8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Aware of 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podcasting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2996327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4076148908"/>
              </p:ext>
            </p:extLst>
          </p:nvPr>
        </p:nvGraphicFramePr>
        <p:xfrm>
          <a:off x="2260902" y="2418072"/>
          <a:ext cx="19583504" cy="895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Podcasting Awareness</a:t>
            </a:r>
            <a:endParaRPr sz="4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Aware of 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podcasting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Populations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5867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21602546" y="6557457"/>
            <a:ext cx="57424" cy="3148693"/>
          </a:xfrm>
          <a:prstGeom prst="line">
            <a:avLst/>
          </a:prstGeom>
          <a:noFill/>
          <a:ln w="57150" cap="flat">
            <a:solidFill>
              <a:schemeClr val="tx2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/>
          <p:cNvCxnSpPr/>
          <p:nvPr/>
        </p:nvCxnSpPr>
        <p:spPr>
          <a:xfrm>
            <a:off x="3039772" y="9660280"/>
            <a:ext cx="18304455" cy="0"/>
          </a:xfrm>
          <a:prstGeom prst="line">
            <a:avLst/>
          </a:prstGeom>
          <a:noFill/>
          <a:ln w="57150" cap="flat">
            <a:solidFill>
              <a:schemeClr val="tx2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3703494" y="5727190"/>
            <a:ext cx="18304455" cy="0"/>
          </a:xfrm>
          <a:prstGeom prst="line">
            <a:avLst/>
          </a:prstGeom>
          <a:noFill/>
          <a:ln w="57150" cap="flat">
            <a:solidFill>
              <a:schemeClr val="tx2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0708" y="232013"/>
            <a:ext cx="20444917" cy="3036094"/>
          </a:xfrm>
        </p:spPr>
        <p:txBody>
          <a:bodyPr/>
          <a:lstStyle/>
          <a:p>
            <a:r>
              <a:rPr lang="en-US"/>
              <a:t>Presentation </a:t>
            </a:r>
            <a:r>
              <a:rPr lang="en-US">
                <a:solidFill>
                  <a:schemeClr val="bg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Outline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762536" y="4110175"/>
            <a:ext cx="2863848" cy="2863848"/>
          </a:xfrm>
          <a:prstGeom prst="ellipse">
            <a:avLst/>
          </a:prstGeom>
          <a:solidFill>
            <a:srgbClr val="0A5D9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55512" y="4110175"/>
            <a:ext cx="2863848" cy="2863848"/>
          </a:xfrm>
          <a:prstGeom prst="ellipse">
            <a:avLst/>
          </a:prstGeom>
          <a:solidFill>
            <a:srgbClr val="45B5E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3948488" y="4110175"/>
            <a:ext cx="2863848" cy="2863848"/>
          </a:xfrm>
          <a:prstGeom prst="ellipse">
            <a:avLst/>
          </a:prstGeom>
          <a:solidFill>
            <a:srgbClr val="7F7F7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041463" y="4110175"/>
            <a:ext cx="2863848" cy="2863848"/>
          </a:xfrm>
          <a:prstGeom prst="ellipse">
            <a:avLst/>
          </a:prstGeom>
          <a:solidFill>
            <a:srgbClr val="0A5D9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0170622" y="8067169"/>
            <a:ext cx="2863848" cy="2863848"/>
          </a:xfrm>
          <a:prstGeom prst="ellipse">
            <a:avLst/>
          </a:prstGeom>
          <a:solidFill>
            <a:srgbClr val="45B5E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762536" y="8067169"/>
            <a:ext cx="2863848" cy="2863848"/>
          </a:xfrm>
          <a:prstGeom prst="ellipse">
            <a:avLst/>
          </a:prstGeom>
          <a:solidFill>
            <a:srgbClr val="45B5E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4000733" y="8067169"/>
            <a:ext cx="2863848" cy="2863848"/>
          </a:xfrm>
          <a:prstGeom prst="ellipse">
            <a:avLst/>
          </a:prstGeom>
          <a:solidFill>
            <a:srgbClr val="0A5D9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7855512" y="8067169"/>
            <a:ext cx="2863848" cy="2863848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4467" y="4852031"/>
            <a:ext cx="2863847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STUDY</a:t>
            </a:r>
            <a:r>
              <a:rPr kumimoji="0" lang="en-US" sz="2000" b="0" i="0" u="none" strike="noStrike" cap="all" spc="285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overview</a:t>
            </a:r>
            <a:r>
              <a:rPr kumimoji="0" lang="en-US" sz="2000" b="0" i="0" u="none" strike="noStrike" cap="all" spc="285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&amp;</a:t>
            </a:r>
            <a:endParaRPr lang="en-US" sz="2000" dirty="0">
              <a:solidFill>
                <a:schemeClr val="bg1"/>
              </a:solidFill>
            </a:endParaRPr>
          </a:p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Methodology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19373" y="5221365"/>
            <a:ext cx="2863847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Online audio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564995" y="4920664"/>
            <a:ext cx="3735324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Radio:</a:t>
            </a:r>
          </a:p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</a:rPr>
              <a:t>Live &amp; </a:t>
            </a:r>
          </a:p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</a:rPr>
              <a:t>on demand</a:t>
            </a:r>
            <a:endParaRPr kumimoji="0" lang="en-US" sz="2000" b="0" i="0" u="none" strike="noStrike" cap="all" spc="28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763596" y="9192549"/>
            <a:ext cx="3735324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podcasting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564995" y="9052929"/>
            <a:ext cx="3735324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Smart</a:t>
            </a:r>
          </a:p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</a:rPr>
              <a:t>speakers</a:t>
            </a:r>
            <a:endParaRPr kumimoji="0" lang="en-US" sz="2000" b="0" i="0" u="none" strike="noStrike" cap="all" spc="28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855513" y="8701401"/>
            <a:ext cx="2863847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Online</a:t>
            </a:r>
          </a:p>
          <a:p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Montserrat SemiBold"/>
              </a:rPr>
              <a:t>Audio streaming services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326797" y="9192549"/>
            <a:ext cx="3735324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Observations</a:t>
            </a:r>
            <a:endParaRPr kumimoji="0" lang="en-US" sz="2000" b="0" i="0" u="none" strike="noStrike" cap="all" spc="28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Montserrat Semi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05725" y="5036698"/>
            <a:ext cx="3735324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In-car</a:t>
            </a:r>
          </a:p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</a:rPr>
              <a:t>media</a:t>
            </a:r>
            <a:endParaRPr kumimoji="0" lang="en-US" sz="2000" b="0" i="0" u="none" strike="noStrike" cap="all" spc="285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28969423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352496654"/>
              </p:ext>
            </p:extLst>
          </p:nvPr>
        </p:nvGraphicFramePr>
        <p:xfrm>
          <a:off x="2260902" y="1367326"/>
          <a:ext cx="19583504" cy="970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Monthly Podcast Listening</a:t>
            </a:r>
            <a:endParaRPr sz="4600" dirty="0"/>
          </a:p>
        </p:txBody>
      </p:sp>
      <p:sp>
        <p:nvSpPr>
          <p:cNvPr id="8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Listened to a podcast in last month</a:t>
            </a:r>
          </a:p>
        </p:txBody>
      </p:sp>
    </p:spTree>
    <p:extLst>
      <p:ext uri="{BB962C8B-B14F-4D97-AF65-F5344CB8AC3E}">
        <p14:creationId xmlns:p14="http://schemas.microsoft.com/office/powerpoint/2010/main" val="380924997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4288137139"/>
              </p:ext>
            </p:extLst>
          </p:nvPr>
        </p:nvGraphicFramePr>
        <p:xfrm>
          <a:off x="2260902" y="2418072"/>
          <a:ext cx="19583504" cy="895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Monthly Podcast Listening</a:t>
            </a:r>
            <a:endParaRPr sz="4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Listened to a podcast in last month</a:t>
            </a:r>
          </a:p>
        </p:txBody>
      </p:sp>
      <p:sp>
        <p:nvSpPr>
          <p:cNvPr id="6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Populations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311205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3245365293"/>
              </p:ext>
            </p:extLst>
          </p:nvPr>
        </p:nvGraphicFramePr>
        <p:xfrm>
          <a:off x="2260902" y="1367326"/>
          <a:ext cx="19583504" cy="970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Weekly Podcast Listening</a:t>
            </a:r>
            <a:endParaRPr sz="4600" dirty="0"/>
          </a:p>
        </p:txBody>
      </p:sp>
      <p:sp>
        <p:nvSpPr>
          <p:cNvPr id="8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Listened to a podcast in last Week</a:t>
            </a:r>
          </a:p>
        </p:txBody>
      </p:sp>
    </p:spTree>
    <p:extLst>
      <p:ext uri="{BB962C8B-B14F-4D97-AF65-F5344CB8AC3E}">
        <p14:creationId xmlns:p14="http://schemas.microsoft.com/office/powerpoint/2010/main" val="166338726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3625813291"/>
              </p:ext>
            </p:extLst>
          </p:nvPr>
        </p:nvGraphicFramePr>
        <p:xfrm>
          <a:off x="2260902" y="2418072"/>
          <a:ext cx="19583504" cy="895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Weekly Podcast Listening</a:t>
            </a:r>
            <a:endParaRPr sz="4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Listened to a podcast in last Week</a:t>
            </a:r>
          </a:p>
        </p:txBody>
      </p:sp>
      <p:sp>
        <p:nvSpPr>
          <p:cNvPr id="6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Populations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336327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Device Used Most Often to Listen to Podca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Podcast Listening Locations</a:t>
            </a:r>
            <a:endParaRPr dirty="0"/>
          </a:p>
        </p:txBody>
      </p:sp>
      <p:sp>
        <p:nvSpPr>
          <p:cNvPr id="14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and Listened to podcast in last month; 37%</a:t>
            </a:r>
          </a:p>
        </p:txBody>
      </p:sp>
      <p:graphicFrame>
        <p:nvGraphicFramePr>
          <p:cNvPr id="9" name="2D Bar 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4888050"/>
              </p:ext>
            </p:extLst>
          </p:nvPr>
        </p:nvGraphicFramePr>
        <p:xfrm>
          <a:off x="1333500" y="3316288"/>
          <a:ext cx="20965724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Listened to a podcast in location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55997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2D Stacked Bar Chart"/>
          <p:cNvGraphicFramePr/>
          <p:nvPr>
            <p:extLst>
              <p:ext uri="{D42A27DB-BD31-4B8C-83A1-F6EECF244321}">
                <p14:modId xmlns:p14="http://schemas.microsoft.com/office/powerpoint/2010/main" val="2370955536"/>
              </p:ext>
            </p:extLst>
          </p:nvPr>
        </p:nvGraphicFramePr>
        <p:xfrm>
          <a:off x="323850" y="3306822"/>
          <a:ext cx="23602949" cy="799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1" name="Device Used Most Often to Listen to Podca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Device Used Most Often to Listen to Podcasts</a:t>
            </a:r>
            <a:endParaRPr dirty="0"/>
          </a:p>
        </p:txBody>
      </p:sp>
      <p:sp>
        <p:nvSpPr>
          <p:cNvPr id="282" name="COMPUTER"/>
          <p:cNvSpPr txBox="1"/>
          <p:nvPr/>
        </p:nvSpPr>
        <p:spPr>
          <a:xfrm>
            <a:off x="17786942" y="3298899"/>
            <a:ext cx="2161862" cy="53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Computer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83" name="SMARTPHONE/TABLET/PORTABLE DEVICE"/>
          <p:cNvSpPr txBox="1"/>
          <p:nvPr/>
        </p:nvSpPr>
        <p:spPr>
          <a:xfrm>
            <a:off x="6158073" y="3332953"/>
            <a:ext cx="7650874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1426A"/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0B7468"/>
                </a:solidFill>
              </a:rPr>
              <a:t>Smartphone/Tablet/portable device</a:t>
            </a:r>
            <a:endParaRPr dirty="0">
              <a:solidFill>
                <a:srgbClr val="0B7468"/>
              </a:solidFill>
            </a:endParaRPr>
          </a:p>
        </p:txBody>
      </p:sp>
      <p:sp>
        <p:nvSpPr>
          <p:cNvPr id="14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and listened to podcast in last month; 37%</a:t>
            </a:r>
          </a:p>
        </p:txBody>
      </p:sp>
      <p:sp>
        <p:nvSpPr>
          <p:cNvPr id="16" name="DON’T KNOW"/>
          <p:cNvSpPr txBox="1"/>
          <p:nvPr/>
        </p:nvSpPr>
        <p:spPr>
          <a:xfrm>
            <a:off x="21046806" y="3314096"/>
            <a:ext cx="2041795" cy="532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100" spc="294">
                <a:solidFill>
                  <a:srgbClr val="F6604C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other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ON’T KNOW"/>
          <p:cNvSpPr txBox="1"/>
          <p:nvPr/>
        </p:nvSpPr>
        <p:spPr>
          <a:xfrm>
            <a:off x="19440034" y="10826707"/>
            <a:ext cx="3971556" cy="130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r">
              <a:defRPr sz="2100" spc="294">
                <a:solidFill>
                  <a:srgbClr val="F6604C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5"/>
                </a:solidFill>
              </a:rPr>
              <a:t>In-Car Entertainment system</a:t>
            </a:r>
            <a:endParaRPr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9098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2D Pie Chart"/>
          <p:cNvGraphicFramePr/>
          <p:nvPr>
            <p:extLst>
              <p:ext uri="{D42A27DB-BD31-4B8C-83A1-F6EECF244321}">
                <p14:modId xmlns:p14="http://schemas.microsoft.com/office/powerpoint/2010/main" val="2999449989"/>
              </p:ext>
            </p:extLst>
          </p:nvPr>
        </p:nvGraphicFramePr>
        <p:xfrm>
          <a:off x="2487999" y="1853784"/>
          <a:ext cx="10816724" cy="1037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8" name="Social Media Brand Used Most Of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dirty="0"/>
              <a:t>Number of Podcasts Listened to in Last Week</a:t>
            </a:r>
            <a:endParaRPr dirty="0"/>
          </a:p>
        </p:txBody>
      </p:sp>
      <p:sp>
        <p:nvSpPr>
          <p:cNvPr id="5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and Listened to podcast in last week; 26%</a:t>
            </a:r>
          </a:p>
        </p:txBody>
      </p:sp>
      <p:sp>
        <p:nvSpPr>
          <p:cNvPr id="9" name="Podcast Listeners in 2018"/>
          <p:cNvSpPr txBox="1">
            <a:spLocks/>
          </p:cNvSpPr>
          <p:nvPr/>
        </p:nvSpPr>
        <p:spPr>
          <a:xfrm>
            <a:off x="13304724" y="5707206"/>
            <a:ext cx="10592986" cy="1126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t">
            <a:noAutofit/>
          </a:bodyPr>
          <a:lstStyle>
            <a:lvl1pPr marL="0" marR="0" indent="0" algn="l" defTabSz="6429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0" baseline="0">
                <a:ln>
                  <a:noFill/>
                </a:ln>
                <a:solidFill>
                  <a:srgbClr val="0A5D96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hangingPunct="1"/>
            <a:r>
              <a:rPr lang="en-US" sz="3400" dirty="0"/>
              <a:t>Australian weekly podcast listeners averaged</a:t>
            </a:r>
          </a:p>
        </p:txBody>
      </p:sp>
      <p:sp>
        <p:nvSpPr>
          <p:cNvPr id="11" name="48,000,000"/>
          <p:cNvSpPr txBox="1"/>
          <p:nvPr/>
        </p:nvSpPr>
        <p:spPr>
          <a:xfrm>
            <a:off x="13829588" y="6198197"/>
            <a:ext cx="7760137" cy="1683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lnSpc>
                <a:spcPct val="100000"/>
              </a:lnSpc>
              <a:defRPr sz="27500" cap="none" spc="-550">
                <a:solidFill>
                  <a:srgbClr val="45B5E5"/>
                </a:solidFill>
              </a:defRPr>
            </a:lvl1pPr>
          </a:lstStyle>
          <a:p>
            <a:pPr algn="ctr"/>
            <a:r>
              <a:rPr lang="en-US" sz="10000" dirty="0"/>
              <a:t>five podcasts</a:t>
            </a:r>
            <a:endParaRPr sz="10000" dirty="0"/>
          </a:p>
        </p:txBody>
      </p:sp>
      <p:sp>
        <p:nvSpPr>
          <p:cNvPr id="12" name="Podcast Listeners in 2018"/>
          <p:cNvSpPr txBox="1">
            <a:spLocks/>
          </p:cNvSpPr>
          <p:nvPr/>
        </p:nvSpPr>
        <p:spPr>
          <a:xfrm>
            <a:off x="15536006" y="7809074"/>
            <a:ext cx="7552595" cy="1126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t">
            <a:noAutofit/>
          </a:bodyPr>
          <a:lstStyle>
            <a:lvl1pPr marL="0" marR="0" indent="0" algn="l" defTabSz="64293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none" spc="0" baseline="0">
                <a:ln>
                  <a:noFill/>
                </a:ln>
                <a:solidFill>
                  <a:srgbClr val="0A5D96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algn="r" hangingPunct="1"/>
            <a:r>
              <a:rPr lang="en-US" sz="3400" dirty="0"/>
              <a:t>in the last week</a:t>
            </a:r>
          </a:p>
        </p:txBody>
      </p:sp>
    </p:spTree>
    <p:extLst>
      <p:ext uri="{BB962C8B-B14F-4D97-AF65-F5344CB8AC3E}">
        <p14:creationId xmlns:p14="http://schemas.microsoft.com/office/powerpoint/2010/main" val="340559917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49849" y="0"/>
            <a:ext cx="25957699" cy="11887200"/>
          </a:xfrm>
          <a:prstGeom prst="rect">
            <a:avLst/>
          </a:prstGeom>
          <a:blipFill>
            <a:blip r:embed="rId2">
              <a:alphaModFix amt="25000"/>
            </a:blip>
            <a:srcRect/>
            <a:stretch>
              <a:fillRect l="3873" t="-63561" r="-44551" b="4925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9" name="Media &amp; Techn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/>
              <a:t>Smart </a:t>
            </a:r>
            <a:r>
              <a:rPr lang="en-AU" dirty="0">
                <a:latin typeface="Montserrat Light" panose="00000400000000000000" pitchFamily="2" charset="0"/>
              </a:rPr>
              <a:t>Speakers</a:t>
            </a:r>
            <a:endParaRPr dirty="0">
              <a:latin typeface="Montserrat Light" panose="000004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61" y="2500964"/>
            <a:ext cx="6794409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5245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Smart Speaker Ownership</a:t>
            </a:r>
            <a:endParaRPr sz="4600" dirty="0"/>
          </a:p>
        </p:txBody>
      </p:sp>
      <p:sp>
        <p:nvSpPr>
          <p:cNvPr id="10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2473293" y="2697052"/>
            <a:ext cx="11289599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owning a Smart Speaker</a:t>
            </a:r>
          </a:p>
        </p:txBody>
      </p:sp>
      <p:graphicFrame>
        <p:nvGraphicFramePr>
          <p:cNvPr id="6" name="Smartphone Ownership"/>
          <p:cNvGraphicFramePr/>
          <p:nvPr>
            <p:extLst>
              <p:ext uri="{D42A27DB-BD31-4B8C-83A1-F6EECF244321}">
                <p14:modId xmlns:p14="http://schemas.microsoft.com/office/powerpoint/2010/main" val="1610434480"/>
              </p:ext>
            </p:extLst>
          </p:nvPr>
        </p:nvGraphicFramePr>
        <p:xfrm>
          <a:off x="2260902" y="3298900"/>
          <a:ext cx="19583504" cy="7770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793674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2124059570"/>
              </p:ext>
            </p:extLst>
          </p:nvPr>
        </p:nvGraphicFramePr>
        <p:xfrm>
          <a:off x="2260902" y="2418072"/>
          <a:ext cx="19583504" cy="895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Smart Speaker Ownership</a:t>
            </a:r>
            <a:endParaRPr sz="4600" dirty="0"/>
          </a:p>
        </p:txBody>
      </p:sp>
      <p:sp>
        <p:nvSpPr>
          <p:cNvPr id="6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Populations 12+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2473293" y="2697052"/>
            <a:ext cx="11289599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owning a Smart Speaker</a:t>
            </a:r>
          </a:p>
        </p:txBody>
      </p:sp>
    </p:spTree>
    <p:extLst>
      <p:ext uri="{BB962C8B-B14F-4D97-AF65-F5344CB8AC3E}">
        <p14:creationId xmlns:p14="http://schemas.microsoft.com/office/powerpoint/2010/main" val="6112525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tudy Overview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Study </a:t>
            </a:r>
            <a:r>
              <a:rPr dirty="0">
                <a:solidFill>
                  <a:srgbClr val="00A2E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Overview</a:t>
            </a:r>
          </a:p>
        </p:txBody>
      </p:sp>
      <p:sp>
        <p:nvSpPr>
          <p:cNvPr id="241" name="The Infinite Dial is the longest-running survey of digital media consumer behavior in America…"/>
          <p:cNvSpPr txBox="1">
            <a:spLocks noGrp="1"/>
          </p:cNvSpPr>
          <p:nvPr>
            <p:ph type="body" sz="half" idx="1"/>
          </p:nvPr>
        </p:nvSpPr>
        <p:spPr>
          <a:xfrm>
            <a:off x="2545953" y="4570412"/>
            <a:ext cx="18063215" cy="507007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/>
              <a:t>Infinite Dial Australia explores the penetration of online digital audio in Australia, as well as the online platforms and technologies that Australians are using</a:t>
            </a:r>
          </a:p>
          <a:p>
            <a:r>
              <a:rPr lang="en-US" sz="2800" dirty="0"/>
              <a:t>The Infinite Dial is the longest-running survey of digital media consumer </a:t>
            </a:r>
            <a:r>
              <a:rPr lang="en-US" sz="2800" dirty="0" err="1"/>
              <a:t>behaviour</a:t>
            </a:r>
            <a:r>
              <a:rPr lang="en-US" sz="2800" dirty="0"/>
              <a:t> in America</a:t>
            </a:r>
          </a:p>
          <a:p>
            <a:r>
              <a:rPr lang="en-US" sz="2800" dirty="0"/>
              <a:t>The Infinite Dial Australia report mirrors the Infinite Dial U.S. reports, which have been undertaken annually since 1998 by Edison Research, and cover a wide range of online digital media topics</a:t>
            </a:r>
          </a:p>
          <a:p>
            <a:r>
              <a:rPr lang="en-US" sz="2800" dirty="0"/>
              <a:t>This is the fifth annual Infinite Dial Australia report</a:t>
            </a:r>
          </a:p>
          <a:p>
            <a:r>
              <a:rPr lang="en-US" sz="2800" dirty="0"/>
              <a:t>This study is designed to allow for direct comparisons between the Australian and U.S. markets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Smart Speaker Ownership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2927377560"/>
              </p:ext>
            </p:extLst>
          </p:nvPr>
        </p:nvGraphicFramePr>
        <p:xfrm>
          <a:off x="1981200" y="3316288"/>
          <a:ext cx="20318024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  <p:sp>
        <p:nvSpPr>
          <p:cNvPr id="9" name="TextBox 8"/>
          <p:cNvSpPr txBox="1"/>
          <p:nvPr/>
        </p:nvSpPr>
        <p:spPr>
          <a:xfrm>
            <a:off x="6489221" y="9166607"/>
            <a:ext cx="2161003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000" dirty="0">
                <a:solidFill>
                  <a:schemeClr val="bg2"/>
                </a:solidFill>
                <a:latin typeface="Montserrat Medium" panose="00000600000000000000" pitchFamily="2" charset="0"/>
              </a:rPr>
              <a:t>&lt; 1%</a:t>
            </a:r>
            <a:endParaRPr kumimoji="0" lang="en-US" sz="3000" b="0" i="0" u="none" strike="noStrike" cap="all" spc="285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Montserrat Medium" panose="00000600000000000000" pitchFamily="2" charset="0"/>
              <a:sym typeface="Montserrat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3293" y="2697052"/>
            <a:ext cx="11289599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owning Smart Speaker Brand</a:t>
            </a:r>
          </a:p>
        </p:txBody>
      </p:sp>
    </p:spTree>
    <p:extLst>
      <p:ext uri="{BB962C8B-B14F-4D97-AF65-F5344CB8AC3E}">
        <p14:creationId xmlns:p14="http://schemas.microsoft.com/office/powerpoint/2010/main" val="51206166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ocial Media Brand Used Most Of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Number of Smart Speakers in Household</a:t>
            </a:r>
            <a:endParaRPr dirty="0"/>
          </a:p>
        </p:txBody>
      </p:sp>
      <p:sp>
        <p:nvSpPr>
          <p:cNvPr id="7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who own a Smart Speaker</a:t>
            </a:r>
          </a:p>
        </p:txBody>
      </p:sp>
      <p:graphicFrame>
        <p:nvGraphicFramePr>
          <p:cNvPr id="6" name="2D Stacked Bar Chart"/>
          <p:cNvGraphicFramePr/>
          <p:nvPr>
            <p:extLst>
              <p:ext uri="{D42A27DB-BD31-4B8C-83A1-F6EECF244321}">
                <p14:modId xmlns:p14="http://schemas.microsoft.com/office/powerpoint/2010/main" val="1777965125"/>
              </p:ext>
            </p:extLst>
          </p:nvPr>
        </p:nvGraphicFramePr>
        <p:xfrm>
          <a:off x="1989901" y="3316041"/>
          <a:ext cx="19486776" cy="799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MPUTER"/>
          <p:cNvSpPr txBox="1"/>
          <p:nvPr/>
        </p:nvSpPr>
        <p:spPr>
          <a:xfrm>
            <a:off x="9790365" y="3925809"/>
            <a:ext cx="1823612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5"/>
                </a:solidFill>
              </a:rPr>
              <a:t>One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9" name="COMPUTER"/>
          <p:cNvSpPr txBox="1"/>
          <p:nvPr/>
        </p:nvSpPr>
        <p:spPr>
          <a:xfrm>
            <a:off x="16690793" y="3925809"/>
            <a:ext cx="3042642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Two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COMPUTER"/>
          <p:cNvSpPr txBox="1"/>
          <p:nvPr/>
        </p:nvSpPr>
        <p:spPr>
          <a:xfrm>
            <a:off x="21476675" y="3286019"/>
            <a:ext cx="2359607" cy="114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2"/>
                </a:solidFill>
              </a:rPr>
              <a:t>Mean</a:t>
            </a:r>
          </a:p>
          <a:p>
            <a:pPr algn="ctr"/>
            <a:r>
              <a:rPr lang="en-US" sz="1800" dirty="0">
                <a:solidFill>
                  <a:schemeClr val="bg2"/>
                </a:solidFill>
              </a:rPr>
              <a:t># of smart speakers</a:t>
            </a: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13" name="COMPUTER"/>
          <p:cNvSpPr txBox="1"/>
          <p:nvPr/>
        </p:nvSpPr>
        <p:spPr>
          <a:xfrm>
            <a:off x="21476676" y="4828521"/>
            <a:ext cx="2359607" cy="75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1.4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14" name="COMPUTER"/>
          <p:cNvSpPr txBox="1"/>
          <p:nvPr/>
        </p:nvSpPr>
        <p:spPr>
          <a:xfrm>
            <a:off x="21476676" y="7187803"/>
            <a:ext cx="2359607" cy="75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1.7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11" name="COMPUTER"/>
          <p:cNvSpPr txBox="1"/>
          <p:nvPr/>
        </p:nvSpPr>
        <p:spPr>
          <a:xfrm>
            <a:off x="19414440" y="3510174"/>
            <a:ext cx="2161360" cy="919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Three</a:t>
            </a:r>
          </a:p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 more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OMPUTER"/>
          <p:cNvSpPr txBox="1"/>
          <p:nvPr/>
        </p:nvSpPr>
        <p:spPr>
          <a:xfrm>
            <a:off x="21476676" y="9487082"/>
            <a:ext cx="2359607" cy="75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sz="3600" dirty="0">
                <a:solidFill>
                  <a:srgbClr val="595959"/>
                </a:solidFill>
              </a:rPr>
              <a:t>1.9</a:t>
            </a:r>
            <a:endParaRPr sz="3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057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ocial Media Brand Used Most Oft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Number of Smart Speakers in Household</a:t>
            </a:r>
            <a:endParaRPr dirty="0"/>
          </a:p>
        </p:txBody>
      </p:sp>
      <p:sp>
        <p:nvSpPr>
          <p:cNvPr id="7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Age 12+ who own a smart speaker</a:t>
            </a:r>
          </a:p>
        </p:txBody>
      </p:sp>
      <p:graphicFrame>
        <p:nvGraphicFramePr>
          <p:cNvPr id="6" name="2D Stacked Bar Chart"/>
          <p:cNvGraphicFramePr/>
          <p:nvPr>
            <p:extLst>
              <p:ext uri="{D42A27DB-BD31-4B8C-83A1-F6EECF244321}">
                <p14:modId xmlns:p14="http://schemas.microsoft.com/office/powerpoint/2010/main" val="1773646904"/>
              </p:ext>
            </p:extLst>
          </p:nvPr>
        </p:nvGraphicFramePr>
        <p:xfrm>
          <a:off x="1989901" y="3316041"/>
          <a:ext cx="19486776" cy="799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MPUTER"/>
          <p:cNvSpPr txBox="1"/>
          <p:nvPr/>
        </p:nvSpPr>
        <p:spPr>
          <a:xfrm>
            <a:off x="8217203" y="4080409"/>
            <a:ext cx="1823612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5"/>
                </a:solidFill>
              </a:rPr>
              <a:t>One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9" name="COMPUTER"/>
          <p:cNvSpPr txBox="1"/>
          <p:nvPr/>
        </p:nvSpPr>
        <p:spPr>
          <a:xfrm>
            <a:off x="13856044" y="4103168"/>
            <a:ext cx="3042642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Two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COMPUTER"/>
          <p:cNvSpPr txBox="1"/>
          <p:nvPr/>
        </p:nvSpPr>
        <p:spPr>
          <a:xfrm>
            <a:off x="21476677" y="3566615"/>
            <a:ext cx="2359607" cy="114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sz="1800" dirty="0">
                <a:solidFill>
                  <a:schemeClr val="bg2"/>
                </a:solidFill>
              </a:rPr>
              <a:t>Mean</a:t>
            </a:r>
          </a:p>
          <a:p>
            <a:pPr algn="ctr"/>
            <a:r>
              <a:rPr lang="en-US" sz="1800" dirty="0">
                <a:solidFill>
                  <a:schemeClr val="bg2"/>
                </a:solidFill>
              </a:rPr>
              <a:t># of smart speakers</a:t>
            </a: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13" name="COMPUTER"/>
          <p:cNvSpPr txBox="1"/>
          <p:nvPr/>
        </p:nvSpPr>
        <p:spPr>
          <a:xfrm>
            <a:off x="21476677" y="5422587"/>
            <a:ext cx="2359607" cy="75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sz="3600" dirty="0">
                <a:solidFill>
                  <a:srgbClr val="595959"/>
                </a:solidFill>
              </a:rPr>
              <a:t>1.9</a:t>
            </a:r>
          </a:p>
        </p:txBody>
      </p:sp>
      <p:sp>
        <p:nvSpPr>
          <p:cNvPr id="14" name="COMPUTER"/>
          <p:cNvSpPr txBox="1"/>
          <p:nvPr/>
        </p:nvSpPr>
        <p:spPr>
          <a:xfrm>
            <a:off x="21476677" y="8810556"/>
            <a:ext cx="2359607" cy="75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sz="3600" dirty="0">
                <a:solidFill>
                  <a:schemeClr val="bg2"/>
                </a:solidFill>
              </a:rPr>
              <a:t>2.2</a:t>
            </a:r>
          </a:p>
        </p:txBody>
      </p:sp>
      <p:sp>
        <p:nvSpPr>
          <p:cNvPr id="11" name="COMPUTER"/>
          <p:cNvSpPr txBox="1"/>
          <p:nvPr/>
        </p:nvSpPr>
        <p:spPr>
          <a:xfrm>
            <a:off x="18177054" y="3662218"/>
            <a:ext cx="2161360" cy="919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Three</a:t>
            </a:r>
          </a:p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 more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7772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Online Audio"/>
          <p:cNvSpPr txBox="1">
            <a:spLocks noGrp="1"/>
          </p:cNvSpPr>
          <p:nvPr>
            <p:ph type="title"/>
          </p:nvPr>
        </p:nvSpPr>
        <p:spPr>
          <a:xfrm>
            <a:off x="2533253" y="4425553"/>
            <a:ext cx="20444917" cy="303609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Online</a:t>
            </a:r>
            <a:r>
              <a:rPr lang="en-US" dirty="0"/>
              <a:t> Audio</a:t>
            </a:r>
            <a:r>
              <a:rPr dirty="0"/>
              <a:t> </a:t>
            </a:r>
            <a:r>
              <a:rPr lang="en-US" dirty="0">
                <a:latin typeface="Montserrat Light"/>
                <a:sym typeface="Montserrat Light"/>
              </a:rPr>
              <a:t>Streaming Services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61" y="2500964"/>
            <a:ext cx="6794409" cy="658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alphaModFix amt="13000"/>
            <a:clrChange>
              <a:clrFrom>
                <a:srgbClr val="837572"/>
              </a:clrFrom>
              <a:clrTo>
                <a:srgbClr val="8375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7908"/>
          <a:stretch/>
        </p:blipFill>
        <p:spPr>
          <a:xfrm>
            <a:off x="-135666" y="-32657"/>
            <a:ext cx="24519666" cy="114626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88112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Awareness of Online Audio Streaming Services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62836136"/>
              </p:ext>
            </p:extLst>
          </p:nvPr>
        </p:nvGraphicFramePr>
        <p:xfrm>
          <a:off x="1956344" y="3316288"/>
          <a:ext cx="20342880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aware of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Online Audio Streaming Service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8406845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Awareness of Online Audio Streaming Services</a:t>
            </a:r>
            <a:endParaRPr dirty="0"/>
          </a:p>
        </p:txBody>
      </p:sp>
      <p:graphicFrame>
        <p:nvGraphicFramePr>
          <p:cNvPr id="7" name="2D Bar Chart"/>
          <p:cNvGraphicFramePr/>
          <p:nvPr>
            <p:extLst>
              <p:ext uri="{D42A27DB-BD31-4B8C-83A1-F6EECF244321}">
                <p14:modId xmlns:p14="http://schemas.microsoft.com/office/powerpoint/2010/main" val="3009304299"/>
              </p:ext>
            </p:extLst>
          </p:nvPr>
        </p:nvGraphicFramePr>
        <p:xfrm>
          <a:off x="1956344" y="3316288"/>
          <a:ext cx="20342880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aware of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Online Audio Streaming Service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Populations 12+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943815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2D Stacked Bar Chart"/>
          <p:cNvGraphicFramePr/>
          <p:nvPr>
            <p:extLst>
              <p:ext uri="{D42A27DB-BD31-4B8C-83A1-F6EECF244321}">
                <p14:modId xmlns:p14="http://schemas.microsoft.com/office/powerpoint/2010/main" val="2904511011"/>
              </p:ext>
            </p:extLst>
          </p:nvPr>
        </p:nvGraphicFramePr>
        <p:xfrm>
          <a:off x="323850" y="3306822"/>
          <a:ext cx="23602949" cy="799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1" name="Device Used Most Often to Listen to Podca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000" dirty="0"/>
              <a:t>Free  vs. Paid Subscriptions to Online Audio Streaming Services</a:t>
            </a:r>
            <a:endParaRPr sz="4000" dirty="0"/>
          </a:p>
        </p:txBody>
      </p:sp>
      <p:sp>
        <p:nvSpPr>
          <p:cNvPr id="282" name="COMPUTER"/>
          <p:cNvSpPr txBox="1"/>
          <p:nvPr/>
        </p:nvSpPr>
        <p:spPr>
          <a:xfrm>
            <a:off x="14796419" y="3280945"/>
            <a:ext cx="5107389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0A2E5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Pay for a subscription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83" name="SMARTPHONE/TABLET/PORTABLE DEVICE"/>
          <p:cNvSpPr txBox="1"/>
          <p:nvPr/>
        </p:nvSpPr>
        <p:spPr>
          <a:xfrm>
            <a:off x="4585792" y="3280944"/>
            <a:ext cx="7650874" cy="50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100" spc="294">
                <a:solidFill>
                  <a:srgbClr val="01426A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Use only the free service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otal population 12+"/>
          <p:cNvSpPr txBox="1"/>
          <p:nvPr/>
        </p:nvSpPr>
        <p:spPr>
          <a:xfrm>
            <a:off x="2473293" y="2187564"/>
            <a:ext cx="20615308" cy="50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and Listened to online audio streaming service in last month</a:t>
            </a:r>
          </a:p>
        </p:txBody>
      </p:sp>
    </p:spTree>
    <p:extLst>
      <p:ext uri="{BB962C8B-B14F-4D97-AF65-F5344CB8AC3E}">
        <p14:creationId xmlns:p14="http://schemas.microsoft.com/office/powerpoint/2010/main" val="72293746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2D Bar Chart"/>
          <p:cNvGraphicFramePr/>
          <p:nvPr>
            <p:extLst>
              <p:ext uri="{D42A27DB-BD31-4B8C-83A1-F6EECF244321}">
                <p14:modId xmlns:p14="http://schemas.microsoft.com/office/powerpoint/2010/main" val="2663893238"/>
              </p:ext>
            </p:extLst>
          </p:nvPr>
        </p:nvGraphicFramePr>
        <p:xfrm>
          <a:off x="1956344" y="3316288"/>
          <a:ext cx="20342880" cy="809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1" name="Smartphone Speaker Aware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 defTabSz="642937">
              <a:defRPr spc="0"/>
            </a:lvl1pPr>
          </a:lstStyle>
          <a:p>
            <a:r>
              <a:rPr lang="en-US" dirty="0"/>
              <a:t>Weekly Listening to Online Audio Streaming Services</a:t>
            </a:r>
            <a:endParaRPr dirty="0"/>
          </a:p>
        </p:txBody>
      </p:sp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473293" y="2732418"/>
            <a:ext cx="9375807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Listened to Online Audio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Streaming Service in Last week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1198755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>
            <p:extLst>
              <p:ext uri="{D42A27DB-BD31-4B8C-83A1-F6EECF244321}">
                <p14:modId xmlns:p14="http://schemas.microsoft.com/office/powerpoint/2010/main" val="3316905144"/>
              </p:ext>
            </p:extLst>
          </p:nvPr>
        </p:nvGraphicFramePr>
        <p:xfrm>
          <a:off x="2260902" y="2418072"/>
          <a:ext cx="19583504" cy="865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Weekly Usage of YouTube for Music or Music Video</a:t>
            </a:r>
            <a:endParaRPr sz="4600" dirty="0"/>
          </a:p>
        </p:txBody>
      </p:sp>
      <p:sp>
        <p:nvSpPr>
          <p:cNvPr id="10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2473293" y="2732418"/>
            <a:ext cx="8385207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dirty="0"/>
              <a:t>% Used YouTube for Music or Music Videos in last week</a:t>
            </a:r>
          </a:p>
        </p:txBody>
      </p:sp>
    </p:spTree>
    <p:extLst>
      <p:ext uri="{BB962C8B-B14F-4D97-AF65-F5344CB8AC3E}">
        <p14:creationId xmlns:p14="http://schemas.microsoft.com/office/powerpoint/2010/main" val="131393791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Observ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Observations</a:t>
            </a:r>
          </a:p>
        </p:txBody>
      </p:sp>
      <p:sp>
        <p:nvSpPr>
          <p:cNvPr id="297" name="Smart Speaker adoption is growing at a faster rate than the early days of smartphones. Brands and advertisers need to quickly develop an audio strategy that accounts for this dramatic chang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0"/>
              </a:spcBef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Despite the disruptions of 2020, or more likely on account of the disruptions, digital audio options grew at a significant pace</a:t>
            </a:r>
          </a:p>
        </p:txBody>
      </p:sp>
    </p:spTree>
    <p:extLst>
      <p:ext uri="{BB962C8B-B14F-4D97-AF65-F5344CB8AC3E}">
        <p14:creationId xmlns:p14="http://schemas.microsoft.com/office/powerpoint/2010/main" val="4996216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tudy Method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Study </a:t>
            </a:r>
            <a:r>
              <a:rPr>
                <a:solidFill>
                  <a:srgbClr val="00A2E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Methodology</a:t>
            </a:r>
          </a:p>
        </p:txBody>
      </p:sp>
      <p:sp>
        <p:nvSpPr>
          <p:cNvPr id="245" name="In January/February 2018, Edison Research conducted a national telephone survey of 2000 people aged 12 and older, using random digit dialing techniques to both cell phones and landlines…"/>
          <p:cNvSpPr txBox="1">
            <a:spLocks noGrp="1"/>
          </p:cNvSpPr>
          <p:nvPr>
            <p:ph type="body" sz="half" idx="1"/>
          </p:nvPr>
        </p:nvSpPr>
        <p:spPr>
          <a:xfrm>
            <a:off x="2545952" y="4570412"/>
            <a:ext cx="16327263" cy="50700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 the first quarter of 2021, Edison Research conducted a national telephone survey of 1,001 Australians age 10+</a:t>
            </a:r>
          </a:p>
          <a:p>
            <a:r>
              <a:rPr lang="en-US" dirty="0"/>
              <a:t>For comparison to U.S. Infinite Dial, this presentation shows data among those age 12+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Data weighted to national 12+ population figures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50" y="815338"/>
            <a:ext cx="4032504" cy="569472"/>
          </a:xfrm>
          <a:prstGeom prst="rect">
            <a:avLst/>
          </a:prstGeom>
        </p:spPr>
      </p:pic>
      <p:sp>
        <p:nvSpPr>
          <p:cNvPr id="313" name="Observ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Observations</a:t>
            </a:r>
          </a:p>
        </p:txBody>
      </p:sp>
      <p:sp>
        <p:nvSpPr>
          <p:cNvPr id="314" name="While AM/FM radio faces a “home hardware challenge,&quot; particularly among 18-34 year-olds, radio remains by far the dominant medium in the car."/>
          <p:cNvSpPr txBox="1">
            <a:spLocks noGrp="1"/>
          </p:cNvSpPr>
          <p:nvPr>
            <p:ph type="body" idx="1"/>
          </p:nvPr>
        </p:nvSpPr>
        <p:spPr>
          <a:xfrm>
            <a:off x="2536353" y="4442951"/>
            <a:ext cx="18696015" cy="7178329"/>
          </a:xfrm>
          <a:prstGeom prst="rect">
            <a:avLst/>
          </a:prstGeo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mart Speaker adoption is growing at a faster rate than the early days of smartphones. Brands and advertisers need to quickly develop an audio strategy that accounts for this dramatic change."/>
          <p:cNvSpPr txBox="1">
            <a:spLocks/>
          </p:cNvSpPr>
          <p:nvPr/>
        </p:nvSpPr>
        <p:spPr>
          <a:xfrm>
            <a:off x="2536353" y="4442951"/>
            <a:ext cx="19311294" cy="7178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marL="0" marR="0" indent="0" algn="l" defTabSz="821531" rtl="0" latinLnBrk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6pPr>
            <a:lvl7pPr marL="0" marR="0" indent="13716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7pPr>
            <a:lvl8pPr marL="0" marR="0" indent="16002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8pPr>
            <a:lvl9pPr marL="0" marR="0" indent="18288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dirty="0"/>
              <a:t>Podcasts make a big leap forward in Australia, now just mere months behind the figures we see in the USA and Canada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Observ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Observations</a:t>
            </a:r>
          </a:p>
        </p:txBody>
      </p:sp>
      <p:sp>
        <p:nvSpPr>
          <p:cNvPr id="297" name="Smart Speaker adoption is growing at a faster rate than the early days of smartphones. Brands and advertisers need to quickly develop an audio strategy that accounts for this dramatic chang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0"/>
              </a:spcBef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Smart Speakers also have a big year, likely propelled at least in part by people staying in their homes more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Coming soon – the Smart Audio Report Australia</a:t>
            </a:r>
          </a:p>
        </p:txBody>
      </p:sp>
    </p:spTree>
    <p:extLst>
      <p:ext uri="{BB962C8B-B14F-4D97-AF65-F5344CB8AC3E}">
        <p14:creationId xmlns:p14="http://schemas.microsoft.com/office/powerpoint/2010/main" val="2756536395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750" y="815338"/>
            <a:ext cx="4032504" cy="569472"/>
          </a:xfrm>
          <a:prstGeom prst="rect">
            <a:avLst/>
          </a:prstGeom>
        </p:spPr>
      </p:pic>
      <p:sp>
        <p:nvSpPr>
          <p:cNvPr id="313" name="Observ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Observations</a:t>
            </a:r>
          </a:p>
        </p:txBody>
      </p:sp>
      <p:sp>
        <p:nvSpPr>
          <p:cNvPr id="314" name="While AM/FM radio faces a “home hardware challenge,&quot; particularly among 18-34 year-olds, radio remains by far the dominant medium in the car."/>
          <p:cNvSpPr txBox="1">
            <a:spLocks noGrp="1"/>
          </p:cNvSpPr>
          <p:nvPr>
            <p:ph type="body" idx="1"/>
          </p:nvPr>
        </p:nvSpPr>
        <p:spPr>
          <a:xfrm>
            <a:off x="2536353" y="4442951"/>
            <a:ext cx="18696015" cy="7178329"/>
          </a:xfrm>
          <a:prstGeom prst="rect">
            <a:avLst/>
          </a:prstGeo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mart Speaker adoption is growing at a faster rate than the early days of smartphones. Brands and advertisers need to quickly develop an audio strategy that accounts for this dramatic change."/>
          <p:cNvSpPr txBox="1">
            <a:spLocks/>
          </p:cNvSpPr>
          <p:nvPr/>
        </p:nvSpPr>
        <p:spPr>
          <a:xfrm>
            <a:off x="2536353" y="4442951"/>
            <a:ext cx="19311294" cy="7178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>
            <a:lvl1pPr marL="0" marR="0" indent="0" algn="l" defTabSz="821531" rtl="0" latinLnBrk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0" marR="0" indent="11430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6pPr>
            <a:lvl7pPr marL="0" marR="0" indent="13716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7pPr>
            <a:lvl8pPr marL="0" marR="0" indent="16002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8pPr>
            <a:lvl9pPr marL="0" marR="0" indent="1828800" algn="l" defTabSz="821531" rtl="0" latinLnBrk="0">
              <a:lnSpc>
                <a:spcPct val="110000"/>
              </a:lnSpc>
              <a:spcBef>
                <a:spcPts val="4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dirty="0"/>
              <a:t>Despite the advancements in digital usage and the disruptions of the last year, broadcast radio and its content continues to serve enormous numbers of Australians each week and month</a:t>
            </a:r>
          </a:p>
        </p:txBody>
      </p:sp>
    </p:spTree>
    <p:extLst>
      <p:ext uri="{BB962C8B-B14F-4D97-AF65-F5344CB8AC3E}">
        <p14:creationId xmlns:p14="http://schemas.microsoft.com/office/powerpoint/2010/main" val="294523315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5882e89db9b6ac54f2091268f4ea62f2.jpg" descr="5882e89db9b6ac54f2091268f4ea62f2.jpg"/>
          <p:cNvPicPr>
            <a:picLocks noChangeAspect="1"/>
          </p:cNvPicPr>
          <p:nvPr/>
        </p:nvPicPr>
        <p:blipFill>
          <a:blip r:embed="rId2">
            <a:alphaModFix amt="17456"/>
          </a:blip>
          <a:srcRect r="2616" b="5577"/>
          <a:stretch>
            <a:fillRect/>
          </a:stretch>
        </p:blipFill>
        <p:spPr>
          <a:xfrm>
            <a:off x="-170138" y="0"/>
            <a:ext cx="24581502" cy="1191699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he Infinite Dial 20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0" spc="-239"/>
            </a:pPr>
            <a:r>
              <a:rPr dirty="0"/>
              <a:t>The Infinite Dial 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2021</a:t>
            </a:r>
            <a:endParaRPr dirty="0">
              <a:solidFill>
                <a:schemeClr val="accent2">
                  <a:lumMod val="20000"/>
                  <a:lumOff val="80000"/>
                </a:schemeClr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7" name="#InfiniteDial"/>
          <p:cNvSpPr txBox="1">
            <a:spLocks noGrp="1"/>
          </p:cNvSpPr>
          <p:nvPr>
            <p:ph type="subTitle" sz="quarter" idx="1"/>
          </p:nvPr>
        </p:nvSpPr>
        <p:spPr>
          <a:xfrm>
            <a:off x="2625500" y="7930044"/>
            <a:ext cx="3011776" cy="6949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6C3FF"/>
                </a:solidFill>
              </a:defRPr>
            </a:lvl1pPr>
          </a:lstStyle>
          <a:p>
            <a:r>
              <a:rPr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#</a:t>
            </a:r>
            <a:r>
              <a:rPr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InfiniteDial</a:t>
            </a:r>
            <a:endParaRPr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he Infinite Dial 2019"/>
          <p:cNvSpPr txBox="1">
            <a:spLocks/>
          </p:cNvSpPr>
          <p:nvPr/>
        </p:nvSpPr>
        <p:spPr>
          <a:xfrm>
            <a:off x="2625500" y="6210304"/>
            <a:ext cx="8774564" cy="1831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1pPr>
            <a:lvl2pPr marL="0" marR="0" indent="228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2pPr>
            <a:lvl3pPr marL="0" marR="0" indent="457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3pPr>
            <a:lvl4pPr marL="0" marR="0" indent="685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4pPr>
            <a:lvl5pPr marL="0" marR="0" indent="9144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5pPr>
            <a:lvl6pPr marL="0" marR="0" indent="11430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6pPr>
            <a:lvl7pPr marL="0" marR="0" indent="13716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7pPr>
            <a:lvl8pPr marL="0" marR="0" indent="16002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8pPr>
            <a:lvl9pPr marL="0" marR="0" indent="182880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0" b="0" i="0" u="none" strike="noStrike" cap="none" spc="-22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ontserrat Medium"/>
              </a:defRPr>
            </a:lvl9pPr>
          </a:lstStyle>
          <a:p>
            <a:pPr hangingPunct="1">
              <a:defRPr sz="12000" spc="-239"/>
            </a:pPr>
            <a:r>
              <a:rPr lang="en-US" sz="12000" spc="-239" dirty="0">
                <a:latin typeface="Montserrat Light" panose="00000400000000000000" pitchFamily="2" charset="0"/>
              </a:rPr>
              <a:t>Australia</a:t>
            </a:r>
            <a:endParaRPr lang="en-US" sz="10000" spc="-239" dirty="0">
              <a:solidFill>
                <a:srgbClr val="56C3FF"/>
              </a:solidFill>
              <a:latin typeface="Montserrat Light" panose="000004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86508" y="4542817"/>
            <a:ext cx="1670538" cy="809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all" spc="285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®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61" y="2500964"/>
            <a:ext cx="6794409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888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Online Audio"/>
          <p:cNvSpPr txBox="1">
            <a:spLocks noGrp="1"/>
          </p:cNvSpPr>
          <p:nvPr>
            <p:ph type="title"/>
          </p:nvPr>
        </p:nvSpPr>
        <p:spPr>
          <a:xfrm>
            <a:off x="2533253" y="4425553"/>
            <a:ext cx="20444917" cy="30360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Online</a:t>
            </a:r>
            <a:r>
              <a:rPr lang="en-US" dirty="0"/>
              <a:t> Audio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61" y="2500964"/>
            <a:ext cx="6794409" cy="658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alphaModFix amt="13000"/>
            <a:clrChange>
              <a:clrFrom>
                <a:srgbClr val="837572"/>
              </a:clrFrom>
              <a:clrTo>
                <a:srgbClr val="8375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7908"/>
          <a:stretch/>
        </p:blipFill>
        <p:spPr>
          <a:xfrm>
            <a:off x="-1" y="122618"/>
            <a:ext cx="24706053" cy="114626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564284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/>
        </p:nvGraphicFramePr>
        <p:xfrm>
          <a:off x="2260901" y="1367326"/>
          <a:ext cx="20958327" cy="970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Monthly Online Audio Listening</a:t>
            </a:r>
            <a:endParaRPr sz="4600" dirty="0"/>
          </a:p>
        </p:txBody>
      </p:sp>
      <p:sp>
        <p:nvSpPr>
          <p:cNvPr id="9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listened to online audio in last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5482" y="3389336"/>
            <a:ext cx="7561044" cy="588623"/>
          </a:xfrm>
          <a:prstGeom prst="rect">
            <a:avLst/>
          </a:prstGeom>
          <a:noFill/>
        </p:spPr>
        <p:txBody>
          <a:bodyPr wrap="square" lIns="0" tIns="17145" rIns="34290" bIns="17145">
            <a:spAutoFit/>
          </a:bodyPr>
          <a:lstStyle/>
          <a:p>
            <a:pPr marL="20836" indent="-20836" algn="l">
              <a:spcAft>
                <a:spcPts val="150"/>
              </a:spcAft>
              <a:defRPr/>
            </a:pPr>
            <a:r>
              <a:rPr lang="en-US" sz="1000" kern="0" baseline="30000" dirty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1000" dirty="0">
                <a:solidFill>
                  <a:schemeClr val="bg2"/>
                </a:solidFill>
                <a:latin typeface="+mn-lt"/>
              </a:rPr>
              <a:t>Online Audio = Listening to AM/FM/dab+ radio stations online and/or listening to audio content available only on the Internet including podcasts and streaming services</a:t>
            </a:r>
          </a:p>
        </p:txBody>
      </p:sp>
    </p:spTree>
    <p:extLst>
      <p:ext uri="{BB962C8B-B14F-4D97-AF65-F5344CB8AC3E}">
        <p14:creationId xmlns:p14="http://schemas.microsoft.com/office/powerpoint/2010/main" val="65591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" name="Smartphone Ownership"/>
          <p:cNvGraphicFramePr/>
          <p:nvPr/>
        </p:nvGraphicFramePr>
        <p:xfrm>
          <a:off x="2260901" y="1367326"/>
          <a:ext cx="20958327" cy="970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9832142" cy="1126531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Weekly Online Audio Listening</a:t>
            </a:r>
            <a:endParaRPr sz="4600" dirty="0"/>
          </a:p>
        </p:txBody>
      </p:sp>
      <p:sp>
        <p:nvSpPr>
          <p:cNvPr id="9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Total Australian Population 12+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% listened to online audio in last Week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5482" y="3389336"/>
            <a:ext cx="7561044" cy="574132"/>
          </a:xfrm>
          <a:prstGeom prst="rect">
            <a:avLst/>
          </a:prstGeom>
          <a:noFill/>
        </p:spPr>
        <p:txBody>
          <a:bodyPr wrap="square" lIns="0" tIns="17145" rIns="34290" bIns="17145">
            <a:spAutoFit/>
          </a:bodyPr>
          <a:lstStyle/>
          <a:p>
            <a:pPr marL="20836" indent="-20836" algn="l">
              <a:spcAft>
                <a:spcPts val="150"/>
              </a:spcAft>
              <a:defRPr/>
            </a:pPr>
            <a:r>
              <a:rPr lang="en-US" sz="1000" kern="0" baseline="30000" dirty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1000" dirty="0">
                <a:solidFill>
                  <a:schemeClr val="bg2"/>
                </a:solidFill>
              </a:rPr>
              <a:t>Online Audio = Listening to AM/FM/dab+ radio stations online and/or listening to audio content available only on the Internet including podcasts and streaming services</a:t>
            </a:r>
          </a:p>
        </p:txBody>
      </p:sp>
    </p:spTree>
    <p:extLst>
      <p:ext uri="{BB962C8B-B14F-4D97-AF65-F5344CB8AC3E}">
        <p14:creationId xmlns:p14="http://schemas.microsoft.com/office/powerpoint/2010/main" val="34860787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phone Speaker Awareness"/>
          <p:cNvSpPr txBox="1">
            <a:spLocks noGrp="1"/>
          </p:cNvSpPr>
          <p:nvPr>
            <p:ph type="title"/>
          </p:nvPr>
        </p:nvSpPr>
        <p:spPr>
          <a:xfrm>
            <a:off x="2443703" y="1293011"/>
            <a:ext cx="14859559" cy="1126531"/>
          </a:xfrm>
          <a:prstGeom prst="rect">
            <a:avLst/>
          </a:prstGeom>
        </p:spPr>
        <p:txBody>
          <a:bodyPr anchor="t">
            <a:noAutofit/>
          </a:bodyPr>
          <a:lstStyle>
            <a:lvl1pPr defTabSz="642937">
              <a:defRPr spc="0"/>
            </a:lvl1pPr>
          </a:lstStyle>
          <a:p>
            <a:r>
              <a:rPr lang="en-US" sz="4600" dirty="0"/>
              <a:t>Average Time Spent Listening to Online Audio</a:t>
            </a:r>
            <a:endParaRPr sz="4600" dirty="0"/>
          </a:p>
        </p:txBody>
      </p:sp>
      <p:sp>
        <p:nvSpPr>
          <p:cNvPr id="6" name="Total population 12+"/>
          <p:cNvSpPr txBox="1"/>
          <p:nvPr/>
        </p:nvSpPr>
        <p:spPr>
          <a:xfrm>
            <a:off x="2473293" y="2172368"/>
            <a:ext cx="20615308" cy="532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sz="2100" spc="315">
                <a:solidFill>
                  <a:srgbClr val="95959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/>
              <a:t>Base: Australian 12+ Weekly Online Audio Listeners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3293" y="2725704"/>
            <a:ext cx="6605393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all" spc="285" normalizeH="0" baseline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Hours: Minutes</a:t>
            </a:r>
            <a:r>
              <a:rPr kumimoji="0" lang="en-US" sz="1500" b="0" i="0" u="none" strike="noStrike" cap="all" spc="285" normalizeH="0" dirty="0">
                <a:ln>
                  <a:noFill/>
                </a:ln>
                <a:solidFill>
                  <a:srgbClr val="959595"/>
                </a:solidFill>
                <a:effectLst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in last week</a:t>
            </a:r>
            <a:endParaRPr kumimoji="0" lang="en-US" sz="1500" b="0" i="0" u="none" strike="noStrike" cap="all" spc="285" normalizeH="0" baseline="0" dirty="0">
              <a:ln>
                <a:noFill/>
              </a:ln>
              <a:solidFill>
                <a:srgbClr val="959595"/>
              </a:solidFill>
              <a:effectLst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874141" y="3514094"/>
          <a:ext cx="20401704" cy="762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45482" y="3389336"/>
            <a:ext cx="7561044" cy="574132"/>
          </a:xfrm>
          <a:prstGeom prst="rect">
            <a:avLst/>
          </a:prstGeom>
          <a:noFill/>
        </p:spPr>
        <p:txBody>
          <a:bodyPr wrap="square" lIns="0" tIns="17145" rIns="34290" bIns="17145">
            <a:spAutoFit/>
          </a:bodyPr>
          <a:lstStyle/>
          <a:p>
            <a:pPr marL="20836" indent="-20836" algn="l">
              <a:spcAft>
                <a:spcPts val="150"/>
              </a:spcAft>
              <a:defRPr/>
            </a:pPr>
            <a:r>
              <a:rPr lang="en-US" sz="1000" kern="0" baseline="30000" dirty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1000" dirty="0">
                <a:solidFill>
                  <a:schemeClr val="bg2"/>
                </a:solidFill>
              </a:rPr>
              <a:t>Online Audio = Listening to AM/FM/dab+ radio stations online and/or listening to audio content available only on the Internet including podcasts and streaming services</a:t>
            </a:r>
          </a:p>
        </p:txBody>
      </p:sp>
    </p:spTree>
    <p:extLst>
      <p:ext uri="{BB962C8B-B14F-4D97-AF65-F5344CB8AC3E}">
        <p14:creationId xmlns:p14="http://schemas.microsoft.com/office/powerpoint/2010/main" val="26419026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833" y="0"/>
            <a:ext cx="24466332" cy="11350487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 l="-325" t="176" r="-6192" b="-210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4" name="Social Media"/>
          <p:cNvSpPr txBox="1">
            <a:spLocks noGrp="1"/>
          </p:cNvSpPr>
          <p:nvPr>
            <p:ph type="title"/>
          </p:nvPr>
        </p:nvSpPr>
        <p:spPr>
          <a:xfrm>
            <a:off x="2533253" y="4425553"/>
            <a:ext cx="20444917" cy="30360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Montserrat SemiBold"/>
              </a:rPr>
              <a:t>Radio: </a:t>
            </a:r>
            <a:r>
              <a:rPr lang="en-US" dirty="0">
                <a:latin typeface="Montserrat Light" panose="00000400000000000000" pitchFamily="2" charset="0"/>
              </a:rPr>
              <a:t>Live &amp; On Demand</a:t>
            </a:r>
            <a:endParaRPr dirty="0">
              <a:latin typeface="Montserrat Light" panose="000004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61" y="2500964"/>
            <a:ext cx="6794409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520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100"/>
  <p:tag name="BASENAME" val="ID2019_"/>
  <p:tag name="SAVETOFOLDER" val="C:\Users\meganc\Desktop\Work in progress\Exported PPTs\"/>
  <p:tag name="IMAGEWIDTH" val="8000"/>
  <p:tag name="IMAGEHEIGHT" val="4500"/>
  <p:tag name="EXPORTRANGE" val="SlideRange"/>
  <p:tag name="EXPORTSLIDERANGE" val="57"/>
  <p:tag name="SIZEBY" val="DPI"/>
  <p:tag name="OUTPUTDPI" val="300"/>
  <p:tag name="EXPORTAS" val="PNG"/>
  <p:tag name="NUMBERFORMAT" val="0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PRESID" val="97492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0"/>
  <p:tag name="PPDATATABLE1" val="0"/>
  <p:tag name="PPFILTERSTRING1" val="TBR:0|TBC:0|NDFR:0|NDFC:0|NDTR:0|NDTC:0|QT:0|BNR:1|STB:1|DA:1|DSC:1|SST:1|SSV:0|SBV:1|OSC:1|OBR:0|RSV:1|RBV:0|PRF:0|PSF:0|IB:0|SLM:0|BS:F|RH:0|TC:1|DP:0|NIP:0|NID:0|SP:1|MN:0|SS:::|RF:00000000000000010000001101|XPR:|XPC:|LDR:|LDC:|BAR:|STC:|SA:0,0,0,0|SI:|IER:|IEC:|SR:String^^Total0Descending|SC:|SX:"/>
  <p:tag name="PPSELECTEDAREA1" val="SC:3|SR:7-12|DL:3"/>
  <p:tag name="PPADDMETHOD1" val="AM:5|TM:0|TC:1|TR:1"/>
  <p:tag name="PPGRIDAREAS1" val="DH:5|DC:6|DA:7|PF:14|ST:2|FC:3|LC:16|OC:14|OR:23"/>
</p:tagLst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959595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Montserrat Medium"/>
        <a:ea typeface="Montserrat Medium"/>
        <a:cs typeface="Montserrat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all" spc="285" normalizeH="0" baseline="0">
            <a:ln>
              <a:noFill/>
            </a:ln>
            <a:solidFill>
              <a:srgbClr val="959595"/>
            </a:solidFill>
            <a:effectLst/>
            <a:uFillTx/>
            <a:latin typeface="Montserrat SemiBold"/>
            <a:ea typeface="Montserrat SemiBold"/>
            <a:cs typeface="Montserrat SemiBold"/>
            <a:sym typeface="Montserrat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Montserrat Medium"/>
        <a:ea typeface="Montserrat Medium"/>
        <a:cs typeface="Montserrat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all" spc="285" normalizeH="0" baseline="0">
            <a:ln>
              <a:noFill/>
            </a:ln>
            <a:solidFill>
              <a:srgbClr val="959595"/>
            </a:solidFill>
            <a:effectLst/>
            <a:uFillTx/>
            <a:latin typeface="Montserrat SemiBold"/>
            <a:ea typeface="Montserrat SemiBold"/>
            <a:cs typeface="Montserrat SemiBold"/>
            <a:sym typeface="Montserrat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3ef4fb-b558-4e0c-bc61-54118c429a05">
      <Terms xmlns="http://schemas.microsoft.com/office/infopath/2007/PartnerControls"/>
    </lcf76f155ced4ddcb4097134ff3c332f>
    <TaxCatchAll xmlns="4acc5705-fb0f-45cb-aa01-b9fdde88254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7DC418CB6894C95878E0A73930BC5" ma:contentTypeVersion="13" ma:contentTypeDescription="Create a new document." ma:contentTypeScope="" ma:versionID="b59071efd1cf958b1fd8b7e1b1749d57">
  <xsd:schema xmlns:xsd="http://www.w3.org/2001/XMLSchema" xmlns:xs="http://www.w3.org/2001/XMLSchema" xmlns:p="http://schemas.microsoft.com/office/2006/metadata/properties" xmlns:ns2="853ef4fb-b558-4e0c-bc61-54118c429a05" xmlns:ns3="4acc5705-fb0f-45cb-aa01-b9fdde88254d" targetNamespace="http://schemas.microsoft.com/office/2006/metadata/properties" ma:root="true" ma:fieldsID="a48d153204ccea5cd882aa77f292c2dc" ns2:_="" ns3:_="">
    <xsd:import namespace="853ef4fb-b558-4e0c-bc61-54118c429a05"/>
    <xsd:import namespace="4acc5705-fb0f-45cb-aa01-b9fdde882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ef4fb-b558-4e0c-bc61-54118c429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9bdd1a-be67-4e2d-a88f-411f88c979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c5705-fb0f-45cb-aa01-b9fdde88254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664791f-6100-49d1-b8ae-3b621a1e62eb}" ma:internalName="TaxCatchAll" ma:showField="CatchAllData" ma:web="4acc5705-fb0f-45cb-aa01-b9fdde8825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F748E7-95C6-48C5-9582-B7F6647D2324}">
  <ds:schemaRefs>
    <ds:schemaRef ds:uri="http://schemas.microsoft.com/office/2006/metadata/properties"/>
    <ds:schemaRef ds:uri="http://schemas.microsoft.com/office/infopath/2007/PartnerControls"/>
    <ds:schemaRef ds:uri="853ef4fb-b558-4e0c-bc61-54118c429a05"/>
    <ds:schemaRef ds:uri="4acc5705-fb0f-45cb-aa01-b9fdde88254d"/>
  </ds:schemaRefs>
</ds:datastoreItem>
</file>

<file path=customXml/itemProps2.xml><?xml version="1.0" encoding="utf-8"?>
<ds:datastoreItem xmlns:ds="http://schemas.openxmlformats.org/officeDocument/2006/customXml" ds:itemID="{F13CA9E8-1AB7-48C2-8A06-990EEBDB7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3ef4fb-b558-4e0c-bc61-54118c429a05"/>
    <ds:schemaRef ds:uri="4acc5705-fb0f-45cb-aa01-b9fdde882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09B5E5-3B85-4E57-9D38-B8FBB52FD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4541</TotalTime>
  <Words>1137</Words>
  <Application>Microsoft Office PowerPoint</Application>
  <PresentationFormat>Custom</PresentationFormat>
  <Paragraphs>160</Paragraphs>
  <Slides>43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White</vt:lpstr>
      <vt:lpstr>PowerPoint Presentation</vt:lpstr>
      <vt:lpstr>Presentation Outline</vt:lpstr>
      <vt:lpstr>Study Overview</vt:lpstr>
      <vt:lpstr>Study Methodology</vt:lpstr>
      <vt:lpstr>Online Audio</vt:lpstr>
      <vt:lpstr>Monthly Online Audio Listening</vt:lpstr>
      <vt:lpstr>Weekly Online Audio Listening</vt:lpstr>
      <vt:lpstr>Average Time Spent Listening to Online Audio</vt:lpstr>
      <vt:lpstr>Radio: Live &amp; On Demand</vt:lpstr>
      <vt:lpstr>Listening to Radio Content in Last Month – Live &amp; On Demand</vt:lpstr>
      <vt:lpstr>Listening to Radio Content in Last Week – Live &amp; On Demand</vt:lpstr>
      <vt:lpstr>Sources Used to Listen to Online AM/FM/DAB+ Radio</vt:lpstr>
      <vt:lpstr>In-Car Media</vt:lpstr>
      <vt:lpstr>Audio Sources Used in Car</vt:lpstr>
      <vt:lpstr>Audio Sources Used in Car</vt:lpstr>
      <vt:lpstr>In-Dash Systems that can Receive Info/Entertainment over the Internet</vt:lpstr>
      <vt:lpstr>Podcasting</vt:lpstr>
      <vt:lpstr>Podcasting Awareness</vt:lpstr>
      <vt:lpstr>Podcasting Awareness</vt:lpstr>
      <vt:lpstr>Monthly Podcast Listening</vt:lpstr>
      <vt:lpstr>Monthly Podcast Listening</vt:lpstr>
      <vt:lpstr>Weekly Podcast Listening</vt:lpstr>
      <vt:lpstr>Weekly Podcast Listening</vt:lpstr>
      <vt:lpstr>Podcast Listening Locations</vt:lpstr>
      <vt:lpstr>Device Used Most Often to Listen to Podcasts</vt:lpstr>
      <vt:lpstr>Number of Podcasts Listened to in Last Week</vt:lpstr>
      <vt:lpstr>Smart Speakers</vt:lpstr>
      <vt:lpstr>Smart Speaker Ownership</vt:lpstr>
      <vt:lpstr>Smart Speaker Ownership</vt:lpstr>
      <vt:lpstr>Smart Speaker Ownership</vt:lpstr>
      <vt:lpstr>Number of Smart Speakers in Household</vt:lpstr>
      <vt:lpstr>Number of Smart Speakers in Household</vt:lpstr>
      <vt:lpstr>Online Audio Streaming Services</vt:lpstr>
      <vt:lpstr>Awareness of Online Audio Streaming Services</vt:lpstr>
      <vt:lpstr>Awareness of Online Audio Streaming Services</vt:lpstr>
      <vt:lpstr>Free  vs. Paid Subscriptions to Online Audio Streaming Services</vt:lpstr>
      <vt:lpstr>Weekly Listening to Online Audio Streaming Services</vt:lpstr>
      <vt:lpstr>Weekly Usage of YouTube for Music or Music Video</vt:lpstr>
      <vt:lpstr>Observations</vt:lpstr>
      <vt:lpstr>Observations</vt:lpstr>
      <vt:lpstr>Observations</vt:lpstr>
      <vt:lpstr>Observations</vt:lpstr>
      <vt:lpstr>The Infinite Dial 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Infinite Dial 2019</dc:title>
  <dc:creator>Nicole Beniamini</dc:creator>
  <cp:lastModifiedBy>Shannan Pearson</cp:lastModifiedBy>
  <cp:revision>752</cp:revision>
  <cp:lastPrinted>2021-04-26T14:48:32Z</cp:lastPrinted>
  <dcterms:modified xsi:type="dcterms:W3CDTF">2025-04-28T22:59:28Z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0x0101004CA7DC418CB6894C95878E0A73930BC5</vt:lpwstr>
  </property>
  <property fmtid="{D5CDD505-2E9C-101B-9397-08002B2CF9AE}" pid="3" name="Order">
    <vt:r8>353800</vt:r8>
  </property>
</Properties>
</file>