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5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34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49.xml" ContentType="application/vnd.openxmlformats-officedocument.presentationml.slide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7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0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.jpg" ContentType="image/pn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24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3.xml" ContentType="application/vnd.openxmlformats-officedocument.drawingml.chart+xml"/>
  <Override PartName="/ppt/charts/chart42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50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Masters/notesMaster1.xml" ContentType="application/vnd.openxmlformats-officedocument.presentationml.notesMaster+xml"/>
  <Override PartName="/ppt/charts/chart39.xml" ContentType="application/vnd.openxmlformats-officedocument.drawingml.chart+xml"/>
  <Override PartName="/ppt/charts/chart3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28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2.xml" ContentType="application/vnd.openxmlformats-officedocument.drawingml.chart+xml"/>
  <Override PartName="/ppt/charts/chart35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738" r:id="rId2"/>
    <p:sldId id="737" r:id="rId3"/>
    <p:sldId id="739" r:id="rId4"/>
    <p:sldId id="740" r:id="rId5"/>
    <p:sldId id="741" r:id="rId6"/>
    <p:sldId id="742" r:id="rId7"/>
    <p:sldId id="743" r:id="rId8"/>
    <p:sldId id="744" r:id="rId9"/>
    <p:sldId id="745" r:id="rId10"/>
    <p:sldId id="746" r:id="rId11"/>
    <p:sldId id="747" r:id="rId12"/>
    <p:sldId id="748" r:id="rId13"/>
    <p:sldId id="749" r:id="rId14"/>
    <p:sldId id="750" r:id="rId15"/>
    <p:sldId id="751" r:id="rId16"/>
    <p:sldId id="752" r:id="rId17"/>
    <p:sldId id="753" r:id="rId18"/>
    <p:sldId id="754" r:id="rId19"/>
    <p:sldId id="755" r:id="rId20"/>
    <p:sldId id="756" r:id="rId21"/>
    <p:sldId id="757" r:id="rId22"/>
    <p:sldId id="758" r:id="rId23"/>
    <p:sldId id="759" r:id="rId24"/>
    <p:sldId id="760" r:id="rId25"/>
    <p:sldId id="761" r:id="rId26"/>
    <p:sldId id="762" r:id="rId27"/>
    <p:sldId id="763" r:id="rId28"/>
    <p:sldId id="764" r:id="rId29"/>
    <p:sldId id="765" r:id="rId30"/>
    <p:sldId id="766" r:id="rId31"/>
    <p:sldId id="767" r:id="rId32"/>
    <p:sldId id="768" r:id="rId33"/>
    <p:sldId id="769" r:id="rId34"/>
    <p:sldId id="770" r:id="rId35"/>
    <p:sldId id="771" r:id="rId36"/>
    <p:sldId id="772" r:id="rId37"/>
    <p:sldId id="773" r:id="rId38"/>
    <p:sldId id="774" r:id="rId39"/>
    <p:sldId id="775" r:id="rId40"/>
    <p:sldId id="776" r:id="rId41"/>
    <p:sldId id="777" r:id="rId42"/>
    <p:sldId id="778" r:id="rId43"/>
    <p:sldId id="779" r:id="rId44"/>
    <p:sldId id="780" r:id="rId45"/>
    <p:sldId id="781" r:id="rId46"/>
    <p:sldId id="782" r:id="rId47"/>
    <p:sldId id="783" r:id="rId48"/>
    <p:sldId id="784" r:id="rId49"/>
    <p:sldId id="785" r:id="rId50"/>
    <p:sldId id="786" r:id="rId51"/>
    <p:sldId id="787" r:id="rId52"/>
    <p:sldId id="788" r:id="rId53"/>
    <p:sldId id="789" r:id="rId54"/>
    <p:sldId id="790" r:id="rId55"/>
    <p:sldId id="791" r:id="rId56"/>
    <p:sldId id="792" r:id="rId57"/>
    <p:sldId id="793" r:id="rId58"/>
    <p:sldId id="794" r:id="rId59"/>
    <p:sldId id="795" r:id="rId60"/>
    <p:sldId id="796" r:id="rId61"/>
    <p:sldId id="797" r:id="rId62"/>
    <p:sldId id="798" r:id="rId63"/>
    <p:sldId id="799" r:id="rId64"/>
    <p:sldId id="800" r:id="rId65"/>
    <p:sldId id="803" r:id="rId66"/>
    <p:sldId id="802" r:id="rId67"/>
  </p:sldIdLst>
  <p:sldSz cx="9144000" cy="5143500" type="screen16x9"/>
  <p:notesSz cx="6858000" cy="9144000"/>
  <p:defaultTextStyle>
    <a:defPPr>
      <a:defRPr lang="en-US"/>
    </a:defPPr>
    <a:lvl1pPr algn="ctr" defTabSz="309563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1pPr>
    <a:lvl2pPr marL="85725" indent="85725" algn="ctr" defTabSz="309563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2pPr>
    <a:lvl3pPr marL="171450" indent="171450" algn="ctr" defTabSz="309563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3pPr>
    <a:lvl4pPr marL="257175" indent="257175" algn="ctr" defTabSz="309563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4pPr>
    <a:lvl5pPr marL="342900" indent="342900" algn="ctr" defTabSz="309563" rtl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5pPr>
    <a:lvl6pPr marL="2286000" algn="l" defTabSz="914400" rtl="0" eaLnBrk="1" latinLnBrk="0" hangingPunct="1"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6pPr>
    <a:lvl7pPr marL="2743200" algn="l" defTabSz="914400" rtl="0" eaLnBrk="1" latinLnBrk="0" hangingPunct="1"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7pPr>
    <a:lvl8pPr marL="3200400" algn="l" defTabSz="914400" rtl="0" eaLnBrk="1" latinLnBrk="0" hangingPunct="1"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8pPr>
    <a:lvl9pPr marL="3657600" algn="l" defTabSz="914400" rtl="0" eaLnBrk="1" latinLnBrk="0" hangingPunct="1">
      <a:defRPr sz="1900" kern="1200">
        <a:solidFill>
          <a:srgbClr val="000000"/>
        </a:solidFill>
        <a:latin typeface="Helvetica Light" pitchFamily="-95" charset="0"/>
        <a:ea typeface="MS PGothic" pitchFamily="34" charset="-128"/>
        <a:cs typeface="+mn-cs"/>
        <a:sym typeface="Helvetica Light" pitchFamily="-9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9D9CCC"/>
    <a:srgbClr val="ECDB5A"/>
    <a:srgbClr val="2B2929"/>
    <a:srgbClr val="292727"/>
    <a:srgbClr val="252323"/>
    <a:srgbClr val="1C1A1A"/>
    <a:srgbClr val="323030"/>
    <a:srgbClr val="323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37" autoAdjust="0"/>
    <p:restoredTop sz="50000" autoAdjust="0"/>
  </p:normalViewPr>
  <p:slideViewPr>
    <p:cSldViewPr>
      <p:cViewPr varScale="1">
        <p:scale>
          <a:sx n="148" d="100"/>
          <a:sy n="148" d="100"/>
        </p:scale>
        <p:origin x="1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24475238296096E-3"/>
          <c:y val="0.15625284536239764"/>
          <c:w val="0.98356637379874401"/>
          <c:h val="0.6761199346397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8E-4E41-8898-AD5FA2977C4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8E-4E41-8898-AD5FA2977C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0.85</c:v>
                </c:pt>
                <c:pt idx="2" formatCode="0%">
                  <c:v>0.77</c:v>
                </c:pt>
                <c:pt idx="3" formatCode="0%">
                  <c:v>0.88</c:v>
                </c:pt>
                <c:pt idx="4" formatCode="0%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E-4E41-8898-AD5FA2977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518656"/>
        <c:axId val="46520192"/>
      </c:barChart>
      <c:catAx>
        <c:axId val="4651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46520192"/>
        <c:crosses val="autoZero"/>
        <c:auto val="1"/>
        <c:lblAlgn val="ctr"/>
        <c:lblOffset val="0"/>
        <c:noMultiLvlLbl val="0"/>
      </c:catAx>
      <c:valAx>
        <c:axId val="4652019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6518656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512017866776"/>
          <c:y val="8.1295471827937307E-3"/>
          <c:w val="0.70774694696709239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CD-45C6-9D1B-B0545A2A7CE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iHeartRadio</c:v>
                </c:pt>
                <c:pt idx="1">
                  <c:v>TuneIn Radio</c:v>
                </c:pt>
                <c:pt idx="2">
                  <c:v>RadioApp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0.01</c:v>
                </c:pt>
                <c:pt idx="1">
                  <c:v>0.04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D-45C6-9D1B-B0545A2A7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9296896"/>
        <c:axId val="89298432"/>
      </c:barChart>
      <c:catAx>
        <c:axId val="89296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89298432"/>
        <c:crosses val="autoZero"/>
        <c:auto val="1"/>
        <c:lblAlgn val="ctr"/>
        <c:lblOffset val="100"/>
        <c:noMultiLvlLbl val="0"/>
      </c:catAx>
      <c:valAx>
        <c:axId val="8929843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89296896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512017866776"/>
          <c:y val="8.1295471827937307E-3"/>
          <c:w val="0.70774694696709239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90-4A36-9263-556D26EF4BC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iHeartRadio</c:v>
                </c:pt>
                <c:pt idx="1">
                  <c:v>TuneIn Radio</c:v>
                </c:pt>
                <c:pt idx="2">
                  <c:v>RadioApp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0-4A36-9263-556D26EF4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488192"/>
        <c:axId val="90494080"/>
      </c:barChart>
      <c:catAx>
        <c:axId val="9048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0494080"/>
        <c:crosses val="autoZero"/>
        <c:auto val="1"/>
        <c:lblAlgn val="ctr"/>
        <c:lblOffset val="100"/>
        <c:noMultiLvlLbl val="0"/>
      </c:catAx>
      <c:valAx>
        <c:axId val="9049408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0488192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03502078214665"/>
          <c:y val="8.1295471827937307E-3"/>
          <c:w val="0.70490704636361345"/>
          <c:h val="0.92236065071382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26-40C4-93DF-4409A9AAE0F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Spotify</c:v>
                </c:pt>
                <c:pt idx="1">
                  <c:v>Apple Music*</c:v>
                </c:pt>
                <c:pt idx="2">
                  <c:v>Pandora</c:v>
                </c:pt>
                <c:pt idx="3">
                  <c:v>Google Play All Access</c:v>
                </c:pt>
                <c:pt idx="4">
                  <c:v>Tidal</c:v>
                </c:pt>
                <c:pt idx="5">
                  <c:v>Rdio</c:v>
                </c:pt>
                <c:pt idx="6">
                  <c:v>MOG</c:v>
                </c:pt>
                <c:pt idx="7">
                  <c:v>Slacker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0.73</c:v>
                </c:pt>
                <c:pt idx="1">
                  <c:v>0.72</c:v>
                </c:pt>
                <c:pt idx="2">
                  <c:v>0.63</c:v>
                </c:pt>
                <c:pt idx="3">
                  <c:v>0.36</c:v>
                </c:pt>
                <c:pt idx="4">
                  <c:v>0.1</c:v>
                </c:pt>
                <c:pt idx="5">
                  <c:v>0.06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6-40C4-93DF-4409A9AAE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579712"/>
        <c:axId val="90581248"/>
      </c:barChart>
      <c:catAx>
        <c:axId val="90579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0581248"/>
        <c:crosses val="autoZero"/>
        <c:auto val="1"/>
        <c:lblAlgn val="ctr"/>
        <c:lblOffset val="100"/>
        <c:noMultiLvlLbl val="0"/>
      </c:catAx>
      <c:valAx>
        <c:axId val="9058124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0579712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03502078214665"/>
          <c:y val="8.1295471827937307E-3"/>
          <c:w val="0.70490704636361345"/>
          <c:h val="0.92236065071382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AD-41E6-8232-FF403B46581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0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Spotify</c:v>
                </c:pt>
                <c:pt idx="1">
                  <c:v>Apple Music*</c:v>
                </c:pt>
                <c:pt idx="2">
                  <c:v>Pandora</c:v>
                </c:pt>
                <c:pt idx="3">
                  <c:v>Google Play All Access</c:v>
                </c:pt>
                <c:pt idx="4">
                  <c:v>Tidal</c:v>
                </c:pt>
                <c:pt idx="5">
                  <c:v>Rdio</c:v>
                </c:pt>
                <c:pt idx="6">
                  <c:v>MOG</c:v>
                </c:pt>
                <c:pt idx="7">
                  <c:v>Slacker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0.73</c:v>
                </c:pt>
                <c:pt idx="1">
                  <c:v>0.72</c:v>
                </c:pt>
                <c:pt idx="2">
                  <c:v>0.63</c:v>
                </c:pt>
                <c:pt idx="3">
                  <c:v>0.36</c:v>
                </c:pt>
                <c:pt idx="4">
                  <c:v>0.1</c:v>
                </c:pt>
                <c:pt idx="5">
                  <c:v>0.06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D-41E6-8232-FF403B465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0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Spotify</c:v>
                </c:pt>
                <c:pt idx="1">
                  <c:v>Apple Music*</c:v>
                </c:pt>
                <c:pt idx="2">
                  <c:v>Pandora</c:v>
                </c:pt>
                <c:pt idx="3">
                  <c:v>Google Play All Access</c:v>
                </c:pt>
                <c:pt idx="4">
                  <c:v>Tidal</c:v>
                </c:pt>
                <c:pt idx="5">
                  <c:v>Rdio</c:v>
                </c:pt>
                <c:pt idx="6">
                  <c:v>MOG</c:v>
                </c:pt>
                <c:pt idx="7">
                  <c:v>Slacker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0.62</c:v>
                </c:pt>
                <c:pt idx="1">
                  <c:v>0.6</c:v>
                </c:pt>
                <c:pt idx="2">
                  <c:v>0.86</c:v>
                </c:pt>
                <c:pt idx="3">
                  <c:v>0.5</c:v>
                </c:pt>
                <c:pt idx="4">
                  <c:v>0.11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D-41E6-8232-FF403B465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6953984"/>
        <c:axId val="196955520"/>
      </c:barChart>
      <c:catAx>
        <c:axId val="19695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96955520"/>
        <c:crosses val="autoZero"/>
        <c:auto val="1"/>
        <c:lblAlgn val="ctr"/>
        <c:lblOffset val="100"/>
        <c:noMultiLvlLbl val="0"/>
      </c:catAx>
      <c:valAx>
        <c:axId val="19695552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96953984"/>
        <c:crosses val="max"/>
        <c:crossBetween val="between"/>
        <c:majorUnit val="0.05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Euphemia" panose="020B05030401020201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512017866776"/>
          <c:y val="8.1295471827937307E-3"/>
          <c:w val="0.70774694696709239"/>
          <c:h val="0.798674250601632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72-4B9F-99BF-21FF4124050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Spotify</c:v>
                </c:pt>
                <c:pt idx="1">
                  <c:v>Apple Music*</c:v>
                </c:pt>
                <c:pt idx="2">
                  <c:v>Pandora</c:v>
                </c:pt>
                <c:pt idx="3">
                  <c:v>Google Play All Access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0.06</c:v>
                </c:pt>
                <c:pt idx="2">
                  <c:v>0.08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72-4B9F-99BF-21FF41240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1136768"/>
        <c:axId val="91138304"/>
      </c:barChart>
      <c:catAx>
        <c:axId val="91136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1138304"/>
        <c:crosses val="autoZero"/>
        <c:auto val="1"/>
        <c:lblAlgn val="ctr"/>
        <c:lblOffset val="100"/>
        <c:noMultiLvlLbl val="0"/>
      </c:catAx>
      <c:valAx>
        <c:axId val="9113830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1136768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97588887315607"/>
          <c:y val="8.1295471827937307E-3"/>
          <c:w val="0.65838527427722893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56-4D92-8E0C-04AEE827F32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 Radio</c:v>
                </c:pt>
                <c:pt idx="1">
                  <c:v>CD Player</c:v>
                </c:pt>
                <c:pt idx="2">
                  <c:v>Owned Digital Music</c:v>
                </c:pt>
                <c:pt idx="3">
                  <c:v>DAB+ Radio Receiver</c:v>
                </c:pt>
                <c:pt idx="4">
                  <c:v>Podcasts</c:v>
                </c:pt>
                <c:pt idx="5">
                  <c:v>Online Audio Streaming Services</c:v>
                </c:pt>
                <c:pt idx="6">
                  <c:v>Online AM/FM Stations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0.89</c:v>
                </c:pt>
                <c:pt idx="1">
                  <c:v>0.59</c:v>
                </c:pt>
                <c:pt idx="2">
                  <c:v>0.38</c:v>
                </c:pt>
                <c:pt idx="3">
                  <c:v>0.1</c:v>
                </c:pt>
                <c:pt idx="4">
                  <c:v>0.08</c:v>
                </c:pt>
                <c:pt idx="5">
                  <c:v>0.08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6-4D92-8E0C-04AEE827F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1482752"/>
        <c:axId val="89137536"/>
      </c:barChart>
      <c:catAx>
        <c:axId val="91482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89137536"/>
        <c:crosses val="autoZero"/>
        <c:auto val="1"/>
        <c:lblAlgn val="ctr"/>
        <c:lblOffset val="100"/>
        <c:noMultiLvlLbl val="0"/>
      </c:catAx>
      <c:valAx>
        <c:axId val="8913753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1482752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5889537315222"/>
          <c:y val="8.1295471827937307E-3"/>
          <c:w val="0.71529292204577344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231-4095-8123-745ADEB0219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000" b="0" i="0" u="none" strike="noStrike" kern="1200" baseline="0">
                    <a:solidFill>
                      <a:schemeClr val="tx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 Radio</c:v>
                </c:pt>
                <c:pt idx="1">
                  <c:v>CD Player</c:v>
                </c:pt>
                <c:pt idx="2">
                  <c:v>Owned Digital Music</c:v>
                </c:pt>
                <c:pt idx="3">
                  <c:v>DAB+ Radio Receiver</c:v>
                </c:pt>
                <c:pt idx="4">
                  <c:v>Online Audio</c:v>
                </c:pt>
                <c:pt idx="5">
                  <c:v>Podcasts</c:v>
                </c:pt>
                <c:pt idx="6">
                  <c:v>Satellite Radio</c:v>
                </c:pt>
              </c:strCache>
            </c:strRef>
          </c:cat>
          <c:val>
            <c:numRef>
              <c:f>Sheet1!$B$2:$B$8</c:f>
            </c:numRef>
          </c:val>
          <c:extLst>
            <c:ext xmlns:c16="http://schemas.microsoft.com/office/drawing/2014/chart" uri="{C3380CC4-5D6E-409C-BE32-E72D297353CC}">
              <c16:uniqueId val="{00000001-0231-4095-8123-745ADEB021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 Radio</c:v>
                </c:pt>
                <c:pt idx="1">
                  <c:v>CD Player</c:v>
                </c:pt>
                <c:pt idx="2">
                  <c:v>Owned Digital Music</c:v>
                </c:pt>
                <c:pt idx="3">
                  <c:v>DAB+ Radio Receiver</c:v>
                </c:pt>
                <c:pt idx="4">
                  <c:v>Online Audio</c:v>
                </c:pt>
                <c:pt idx="5">
                  <c:v>Podcasts</c:v>
                </c:pt>
                <c:pt idx="6">
                  <c:v>Satellite Radio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0.89</c:v>
                </c:pt>
                <c:pt idx="1">
                  <c:v>0.59</c:v>
                </c:pt>
                <c:pt idx="2">
                  <c:v>0.38</c:v>
                </c:pt>
                <c:pt idx="3">
                  <c:v>0.1</c:v>
                </c:pt>
                <c:pt idx="4">
                  <c:v>0.09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31-4095-8123-745ADEB021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U.S.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 Radio</c:v>
                </c:pt>
                <c:pt idx="1">
                  <c:v>CD Player</c:v>
                </c:pt>
                <c:pt idx="2">
                  <c:v>Owned Digital Music</c:v>
                </c:pt>
                <c:pt idx="3">
                  <c:v>DAB+ Radio Receiver</c:v>
                </c:pt>
                <c:pt idx="4">
                  <c:v>Online Audio</c:v>
                </c:pt>
                <c:pt idx="5">
                  <c:v>Podcasts</c:v>
                </c:pt>
                <c:pt idx="6">
                  <c:v>Satellite Radio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0.82</c:v>
                </c:pt>
                <c:pt idx="1">
                  <c:v>0.52</c:v>
                </c:pt>
                <c:pt idx="2">
                  <c:v>0.45</c:v>
                </c:pt>
                <c:pt idx="4">
                  <c:v>0.26</c:v>
                </c:pt>
                <c:pt idx="5">
                  <c:v>0.19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31-4095-8123-745ADEB02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1584768"/>
        <c:axId val="91598848"/>
      </c:barChart>
      <c:catAx>
        <c:axId val="91584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1598848"/>
        <c:crosses val="autoZero"/>
        <c:auto val="1"/>
        <c:lblAlgn val="ctr"/>
        <c:lblOffset val="100"/>
        <c:noMultiLvlLbl val="0"/>
      </c:catAx>
      <c:valAx>
        <c:axId val="9159884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1584768"/>
        <c:crosses val="max"/>
        <c:crossBetween val="between"/>
        <c:majorUnit val="0.05"/>
      </c:valAx>
    </c:plotArea>
    <c:legend>
      <c:legendPos val="r"/>
      <c:layout>
        <c:manualLayout>
          <c:xMode val="edge"/>
          <c:yMode val="edge"/>
          <c:x val="0.82255136442546239"/>
          <c:y val="0.31805944611651854"/>
          <c:w val="0.16873194317723211"/>
          <c:h val="0.2391117024024309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Euphemia" panose="020B05030401020201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8.6548991105111966E-2"/>
          <c:w val="0.94937250151423402"/>
          <c:h val="0.74441835851053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2017</c:v>
                </c:pt>
              </c:strCache>
            </c:strRef>
          </c:tx>
          <c:spPr>
            <a:solidFill>
              <a:schemeClr val="accent6"/>
            </a:solidFill>
            <a:ln w="25384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 Radio</c:v>
                </c:pt>
                <c:pt idx="1">
                  <c:v>Owned
Digital Music</c:v>
                </c:pt>
                <c:pt idx="2">
                  <c:v>CD Player</c:v>
                </c:pt>
                <c:pt idx="3">
                  <c:v>DAB+ Radio Receiver</c:v>
                </c:pt>
                <c:pt idx="4">
                  <c:v>Online Radio</c:v>
                </c:pt>
                <c:pt idx="5">
                  <c:v>Podcasts</c:v>
                </c:pt>
                <c:pt idx="6">
                  <c:v>Satellite Radio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0.47</c:v>
                </c:pt>
                <c:pt idx="1">
                  <c:v>0.19</c:v>
                </c:pt>
                <c:pt idx="2">
                  <c:v>0.1</c:v>
                </c:pt>
                <c:pt idx="4">
                  <c:v>0.11</c:v>
                </c:pt>
                <c:pt idx="5">
                  <c:v>0.04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3-4A5A-BEFD-7F614FFCD9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rgbClr val="9D9C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 Radio</c:v>
                </c:pt>
                <c:pt idx="1">
                  <c:v>Owned
Digital Music</c:v>
                </c:pt>
                <c:pt idx="2">
                  <c:v>CD Player</c:v>
                </c:pt>
                <c:pt idx="3">
                  <c:v>DAB+ Radio Receiver</c:v>
                </c:pt>
                <c:pt idx="4">
                  <c:v>Online Radio</c:v>
                </c:pt>
                <c:pt idx="5">
                  <c:v>Podcasts</c:v>
                </c:pt>
                <c:pt idx="6">
                  <c:v>Satellite Radio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0.67</c:v>
                </c:pt>
                <c:pt idx="1">
                  <c:v>0.18</c:v>
                </c:pt>
                <c:pt idx="2">
                  <c:v>0.1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3-4A5A-BEFD-7F614FFCD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213690240"/>
        <c:axId val="213691776"/>
      </c:barChart>
      <c:catAx>
        <c:axId val="21369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3691776"/>
        <c:crosses val="autoZero"/>
        <c:auto val="1"/>
        <c:lblAlgn val="ctr"/>
        <c:lblOffset val="0"/>
        <c:noMultiLvlLbl val="0"/>
      </c:catAx>
      <c:valAx>
        <c:axId val="2136917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213690240"/>
        <c:crosses val="autoZero"/>
        <c:crossBetween val="between"/>
        <c:majorUnit val="0.1"/>
      </c:valAx>
      <c:spPr>
        <a:noFill/>
      </c:spPr>
    </c:plotArea>
    <c:legend>
      <c:legendPos val="r"/>
      <c:layout>
        <c:manualLayout>
          <c:xMode val="edge"/>
          <c:yMode val="edge"/>
          <c:x val="0.41045386449981425"/>
          <c:y val="8.6033801122368511E-2"/>
          <c:w val="0.24396013854432577"/>
          <c:h val="0.20821196018870533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Euphemia" panose="020B05030401020201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4.4820132392844318E-2"/>
          <c:w val="0.94937250151423402"/>
          <c:h val="0.8332564098168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chemeClr val="tx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0.72</c:v>
                </c:pt>
                <c:pt idx="2" formatCode="0%">
                  <c:v>0.79</c:v>
                </c:pt>
                <c:pt idx="3" formatCode="0%">
                  <c:v>0.83</c:v>
                </c:pt>
                <c:pt idx="4" formatCode="0%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4A-4F85-87E7-AE98C1DD8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1754880"/>
        <c:axId val="91756416"/>
      </c:barChart>
      <c:catAx>
        <c:axId val="9175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756416"/>
        <c:crosses val="autoZero"/>
        <c:auto val="1"/>
        <c:lblAlgn val="ctr"/>
        <c:lblOffset val="0"/>
        <c:noMultiLvlLbl val="0"/>
      </c:catAx>
      <c:valAx>
        <c:axId val="91756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175488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4.4820132392844318E-2"/>
          <c:w val="0.94937250151423402"/>
          <c:h val="0.7874018807689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D91-49C5-9FA2-FF74861DD71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91-49C5-9FA2-FF74861DD71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91-49C5-9FA2-FF74861DD71E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U.S.
2006</c:v>
                </c:pt>
                <c:pt idx="1">
                  <c:v>U.S.
'07</c:v>
                </c:pt>
                <c:pt idx="2">
                  <c:v>U.S.
'08</c:v>
                </c:pt>
                <c:pt idx="3">
                  <c:v>U.S.
'09</c:v>
                </c:pt>
                <c:pt idx="4">
                  <c:v>U.S.
'10</c:v>
                </c:pt>
                <c:pt idx="5">
                  <c:v>U.S.
'11</c:v>
                </c:pt>
                <c:pt idx="6">
                  <c:v>U.S.
'12</c:v>
                </c:pt>
                <c:pt idx="7">
                  <c:v>U.S.
'13</c:v>
                </c:pt>
                <c:pt idx="8">
                  <c:v>U.S.
'14</c:v>
                </c:pt>
                <c:pt idx="9">
                  <c:v>U.S. 
'15</c:v>
                </c:pt>
                <c:pt idx="10">
                  <c:v>U.S.
'16</c:v>
                </c:pt>
                <c:pt idx="11">
                  <c:v>U.S.
2017</c:v>
                </c:pt>
                <c:pt idx="13">
                  <c:v>Aus
2017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0.22</c:v>
                </c:pt>
                <c:pt idx="1">
                  <c:v>0.37</c:v>
                </c:pt>
                <c:pt idx="2">
                  <c:v>0.37</c:v>
                </c:pt>
                <c:pt idx="3">
                  <c:v>0.43</c:v>
                </c:pt>
                <c:pt idx="4">
                  <c:v>0.45</c:v>
                </c:pt>
                <c:pt idx="5">
                  <c:v>0.45</c:v>
                </c:pt>
                <c:pt idx="6">
                  <c:v>0.46</c:v>
                </c:pt>
                <c:pt idx="7">
                  <c:v>0.46</c:v>
                </c:pt>
                <c:pt idx="8">
                  <c:v>0.48</c:v>
                </c:pt>
                <c:pt idx="9">
                  <c:v>0.49</c:v>
                </c:pt>
                <c:pt idx="10">
                  <c:v>0.55000000000000004</c:v>
                </c:pt>
                <c:pt idx="11">
                  <c:v>0.6</c:v>
                </c:pt>
                <c:pt idx="1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91-49C5-9FA2-FF74861DD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1710208"/>
        <c:axId val="91711744"/>
      </c:barChart>
      <c:catAx>
        <c:axId val="9171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711744"/>
        <c:crosses val="autoZero"/>
        <c:auto val="1"/>
        <c:lblAlgn val="ctr"/>
        <c:lblOffset val="0"/>
        <c:noMultiLvlLbl val="0"/>
      </c:catAx>
      <c:valAx>
        <c:axId val="917117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1710208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36095421152557E-2"/>
          <c:y val="0.12923528109591195"/>
          <c:w val="0.93589424902420904"/>
          <c:h val="0.70371108910902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384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1-60F3-4057-93C3-E0A84E003A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3-60F3-4057-93C3-E0A84E003A9C}"/>
              </c:ext>
            </c:extLst>
          </c:dPt>
          <c:dPt>
            <c:idx val="5"/>
            <c:invertIfNegative val="0"/>
            <c:bubble3D val="0"/>
            <c:spPr>
              <a:solidFill>
                <a:srgbClr val="9D9CCC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5-60F3-4057-93C3-E0A84E003A9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0F3-4057-93C3-E0A84E003A9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0F3-4057-93C3-E0A84E003A9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9-60F3-4057-93C3-E0A84E003A9C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2"/>
                <c:pt idx="0">
                  <c:v>U.S.
2017</c:v>
                </c:pt>
                <c:pt idx="1">
                  <c:v>Aus
2017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2"/>
                <c:pt idx="0">
                  <c:v>0.64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F3-4057-93C3-E0A84E003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9432448"/>
        <c:axId val="89433984"/>
      </c:barChart>
      <c:catAx>
        <c:axId val="8943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99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433984"/>
        <c:crosses val="autoZero"/>
        <c:auto val="1"/>
        <c:lblAlgn val="ctr"/>
        <c:lblOffset val="0"/>
        <c:noMultiLvlLbl val="0"/>
      </c:catAx>
      <c:valAx>
        <c:axId val="8943398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9432448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4.4820132392844318E-2"/>
          <c:w val="0.94937250151423402"/>
          <c:h val="0.8332564098168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0.17</c:v>
                </c:pt>
                <c:pt idx="2" formatCode="0%">
                  <c:v>0.22</c:v>
                </c:pt>
                <c:pt idx="3" formatCode="0%">
                  <c:v>0.2</c:v>
                </c:pt>
                <c:pt idx="4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6-4C0E-8333-953C09452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2106752"/>
        <c:axId val="92108288"/>
      </c:barChart>
      <c:catAx>
        <c:axId val="9210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108288"/>
        <c:crosses val="autoZero"/>
        <c:auto val="1"/>
        <c:lblAlgn val="ctr"/>
        <c:lblOffset val="0"/>
        <c:noMultiLvlLbl val="0"/>
      </c:catAx>
      <c:valAx>
        <c:axId val="9210828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2106752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4.4820132392844318E-2"/>
          <c:w val="0.94937250151423402"/>
          <c:h val="0.7874018807689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FD-45F5-9C0F-21311301EEB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FD-45F5-9C0F-21311301EEB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FD-45F5-9C0F-21311301EEB8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U.S.
2008</c:v>
                </c:pt>
                <c:pt idx="1">
                  <c:v>U.S.
'09</c:v>
                </c:pt>
                <c:pt idx="2">
                  <c:v>U.S.
'10</c:v>
                </c:pt>
                <c:pt idx="3">
                  <c:v>U.S.
'11</c:v>
                </c:pt>
                <c:pt idx="4">
                  <c:v>U.S.
'12</c:v>
                </c:pt>
                <c:pt idx="5">
                  <c:v>U.S.
'13</c:v>
                </c:pt>
                <c:pt idx="6">
                  <c:v>U.S.
'14</c:v>
                </c:pt>
                <c:pt idx="7">
                  <c:v>U.S. 
'15</c:v>
                </c:pt>
                <c:pt idx="8">
                  <c:v>U.S.
'16</c:v>
                </c:pt>
                <c:pt idx="9">
                  <c:v>U.S.
2017</c:v>
                </c:pt>
                <c:pt idx="11">
                  <c:v>Aus
2017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0.09</c:v>
                </c:pt>
                <c:pt idx="1">
                  <c:v>0.11</c:v>
                </c:pt>
                <c:pt idx="2">
                  <c:v>0.12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0.12</c:v>
                </c:pt>
                <c:pt idx="6">
                  <c:v>0.15</c:v>
                </c:pt>
                <c:pt idx="7">
                  <c:v>0.17</c:v>
                </c:pt>
                <c:pt idx="8">
                  <c:v>0.21</c:v>
                </c:pt>
                <c:pt idx="9">
                  <c:v>0.24</c:v>
                </c:pt>
                <c:pt idx="1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FD-45F5-9C0F-21311301E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1857280"/>
        <c:axId val="91858816"/>
      </c:barChart>
      <c:catAx>
        <c:axId val="91857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1858816"/>
        <c:crosses val="autoZero"/>
        <c:auto val="1"/>
        <c:lblAlgn val="ctr"/>
        <c:lblOffset val="0"/>
        <c:noMultiLvlLbl val="0"/>
      </c:catAx>
      <c:valAx>
        <c:axId val="918588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1857280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4.4820132392844318E-2"/>
          <c:w val="0.94937250151423402"/>
          <c:h val="0.85419044287739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2017</c:v>
                </c:pt>
              </c:strCache>
            </c:strRef>
          </c:tx>
          <c:spPr>
            <a:solidFill>
              <a:schemeClr val="accent6"/>
            </a:solidFill>
            <a:ln w="9525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2-496A-9A31-8B3540AD98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rgbClr val="9D9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2-496A-9A31-8B3540AD9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3607040"/>
        <c:axId val="93608576"/>
      </c:barChart>
      <c:catAx>
        <c:axId val="9360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608576"/>
        <c:crosses val="autoZero"/>
        <c:auto val="1"/>
        <c:lblAlgn val="ctr"/>
        <c:lblOffset val="0"/>
        <c:noMultiLvlLbl val="0"/>
      </c:catAx>
      <c:valAx>
        <c:axId val="936085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3607040"/>
        <c:crosses val="autoZero"/>
        <c:crossBetween val="between"/>
        <c:majorUnit val="0.1"/>
      </c:valAx>
      <c:spPr>
        <a:noFill/>
      </c:spPr>
    </c:plotArea>
    <c:legend>
      <c:legendPos val="t"/>
      <c:layout>
        <c:manualLayout>
          <c:xMode val="edge"/>
          <c:yMode val="edge"/>
          <c:x val="0.37627716056040938"/>
          <c:y val="0.14235246179428718"/>
          <c:w val="0.25048981890962257"/>
          <c:h val="9.0445571776893677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rgbClr val="434342"/>
              </a:solidFill>
              <a:latin typeface="Euphemia" panose="020B05030401020201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69247938419591"/>
          <c:w val="0.98356637379874401"/>
          <c:h val="0.6761199346397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9D-4D2B-94D8-49F28C0E017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9D-4D2B-94D8-49F28C0E01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0.1</c:v>
                </c:pt>
                <c:pt idx="2" formatCode="0%">
                  <c:v>0.13</c:v>
                </c:pt>
                <c:pt idx="3" formatCode="0%">
                  <c:v>0.13</c:v>
                </c:pt>
                <c:pt idx="4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9D-4D2B-94D8-49F28C0E0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2198400"/>
        <c:axId val="92199936"/>
      </c:barChart>
      <c:catAx>
        <c:axId val="92198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92199936"/>
        <c:crosses val="autoZero"/>
        <c:auto val="1"/>
        <c:lblAlgn val="ctr"/>
        <c:lblOffset val="0"/>
        <c:noMultiLvlLbl val="0"/>
      </c:catAx>
      <c:valAx>
        <c:axId val="9219993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2198400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4.4820132392844318E-2"/>
          <c:w val="0.94937250151423402"/>
          <c:h val="0.7874018807689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5-4C16-83BD-5290E3353CF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DE5-4C16-83BD-5290E3353CF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E5-4C16-83BD-5290E3353CF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DE5-4C16-83BD-5290E3353CF6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U.S.
2013</c:v>
                </c:pt>
                <c:pt idx="1">
                  <c:v>U.S.
'14</c:v>
                </c:pt>
                <c:pt idx="2">
                  <c:v>U.S. 
'15</c:v>
                </c:pt>
                <c:pt idx="3">
                  <c:v>U.S.
'16</c:v>
                </c:pt>
                <c:pt idx="4">
                  <c:v>U.S.
2017</c:v>
                </c:pt>
                <c:pt idx="6">
                  <c:v>Aus
2017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0.08</c:v>
                </c:pt>
                <c:pt idx="2">
                  <c:v>0.1</c:v>
                </c:pt>
                <c:pt idx="3">
                  <c:v>0.13</c:v>
                </c:pt>
                <c:pt idx="4">
                  <c:v>0.15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E5-4C16-83BD-5290E3353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2339584"/>
        <c:axId val="92341376"/>
      </c:barChart>
      <c:catAx>
        <c:axId val="9233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2341376"/>
        <c:crosses val="autoZero"/>
        <c:auto val="1"/>
        <c:lblAlgn val="ctr"/>
        <c:lblOffset val="0"/>
        <c:noMultiLvlLbl val="0"/>
      </c:catAx>
      <c:valAx>
        <c:axId val="9234137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2339584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29170139963959"/>
          <c:y val="0.1417178093019093"/>
          <c:w val="0.40730047395622454"/>
          <c:h val="0.687876907730071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2A-4F1A-8231-B4589D3343FE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2A-4F1A-8231-B4589D3343F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2A-4F1A-8231-B4589D3343F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2A-4F1A-8231-B4589D3343F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2A-4F1A-8231-B4589D3343FE}"/>
              </c:ext>
            </c:extLst>
          </c:dPt>
          <c:dPt>
            <c:idx val="5"/>
            <c:bubble3D val="0"/>
            <c:spPr>
              <a:solidFill>
                <a:srgbClr val="FF7C80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2A-4F1A-8231-B4589D3343F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242A-4F1A-8231-B4589D3343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Euphemia" panose="020B05030401020201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 or Five</c:v>
                </c:pt>
                <c:pt idx="4">
                  <c:v>Six to Ten</c:v>
                </c:pt>
                <c:pt idx="5">
                  <c:v>11 or more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0.22</c:v>
                </c:pt>
                <c:pt idx="1">
                  <c:v>0.13</c:v>
                </c:pt>
                <c:pt idx="2">
                  <c:v>0.26</c:v>
                </c:pt>
                <c:pt idx="3">
                  <c:v>0.2</c:v>
                </c:pt>
                <c:pt idx="4">
                  <c:v>7.0000000000000007E-2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2A-4F1A-8231-B4589D334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037319420694"/>
          <c:y val="9.2732216758269467E-2"/>
          <c:w val="0.82897008982220732"/>
          <c:h val="0.850126475949267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460-48C7-BB5C-A4C9504734B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0.36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0-48C7-BB5C-A4C9504734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Smartphone/tablet/portable device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0.62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0-48C7-BB5C-A4C9504734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60-48C7-BB5C-A4C950473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3928064"/>
        <c:axId val="93942144"/>
      </c:barChart>
      <c:catAx>
        <c:axId val="93928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3942144"/>
        <c:crosses val="autoZero"/>
        <c:auto val="1"/>
        <c:lblAlgn val="ctr"/>
        <c:lblOffset val="100"/>
        <c:noMultiLvlLbl val="0"/>
      </c:catAx>
      <c:valAx>
        <c:axId val="9394214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3928064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47141047005984"/>
          <c:y val="8.1295471827937307E-3"/>
          <c:w val="0.63388975268032521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C7-474C-96D2-6A0C9356288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At home</c:v>
                </c:pt>
                <c:pt idx="1">
                  <c:v>In a car/truck</c:v>
                </c:pt>
                <c:pt idx="2">
                  <c:v>Riding public transportation</c:v>
                </c:pt>
                <c:pt idx="3">
                  <c:v>At work</c:v>
                </c:pt>
                <c:pt idx="4">
                  <c:v>Walking around/On foot</c:v>
                </c:pt>
                <c:pt idx="5">
                  <c:v>At a gym/Working out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0.75</c:v>
                </c:pt>
                <c:pt idx="1">
                  <c:v>0.3</c:v>
                </c:pt>
                <c:pt idx="2">
                  <c:v>0.18</c:v>
                </c:pt>
                <c:pt idx="3">
                  <c:v>0.17</c:v>
                </c:pt>
                <c:pt idx="4">
                  <c:v>0.17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7-474C-96D2-6A0C93562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94019584"/>
        <c:axId val="94021120"/>
      </c:barChart>
      <c:catAx>
        <c:axId val="94019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4021120"/>
        <c:crosses val="autoZero"/>
        <c:auto val="1"/>
        <c:lblAlgn val="ctr"/>
        <c:lblOffset val="100"/>
        <c:noMultiLvlLbl val="0"/>
      </c:catAx>
      <c:valAx>
        <c:axId val="9402112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4019584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12768128644143"/>
          <c:y val="0.10934967752604599"/>
          <c:w val="0.40409518969771535"/>
          <c:h val="0.696019572869663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AC-4D11-86CD-EB4C379E1BAE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AC-4D11-86CD-EB4C379E1BA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AC-4D11-86CD-EB4C379E1BA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AC-4D11-86CD-EB4C379E1BA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AC-4D11-86CD-EB4C379E1BAE}"/>
              </c:ext>
            </c:extLst>
          </c:dPt>
          <c:dPt>
            <c:idx val="5"/>
            <c:bubble3D val="0"/>
            <c:spPr>
              <a:solidFill>
                <a:srgbClr val="FF7C80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AC-4D11-86CD-EB4C379E1BAE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D-ACAC-4D11-86CD-EB4C379E1BAE}"/>
              </c:ext>
            </c:extLst>
          </c:dPt>
          <c:dLbls>
            <c:dLbl>
              <c:idx val="1"/>
              <c:layout>
                <c:manualLayout>
                  <c:x val="4.5222895461757812E-2"/>
                  <c:y val="3.13545408534854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AC-4D11-86CD-EB4C379E1BAE}"/>
                </c:ext>
              </c:extLst>
            </c:dLbl>
            <c:dLbl>
              <c:idx val="2"/>
              <c:layout>
                <c:manualLayout>
                  <c:x val="4.4468995900318345E-2"/>
                  <c:y val="-0.119133749911408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AC-4D11-86CD-EB4C379E1BAE}"/>
                </c:ext>
              </c:extLst>
            </c:dLbl>
            <c:dLbl>
              <c:idx val="3"/>
              <c:layout>
                <c:manualLayout>
                  <c:x val="5.0251618132964655E-4"/>
                  <c:y val="-6.7595501901769476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AC-4D11-86CD-EB4C379E1BAE}"/>
                </c:ext>
              </c:extLst>
            </c:dLbl>
            <c:dLbl>
              <c:idx val="4"/>
              <c:layout>
                <c:manualLayout>
                  <c:x val="3.1656026823230383E-2"/>
                  <c:y val="-3.13545408534854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At </a:t>
                    </a:r>
                    <a:r>
                      <a:rPr lang="en-US">
                        <a:solidFill>
                          <a:schemeClr val="tx2"/>
                        </a:solidFill>
                      </a:rPr>
                      <a:t>gym/</a:t>
                    </a:r>
                    <a:br>
                      <a:rPr lang="en-US">
                        <a:solidFill>
                          <a:schemeClr val="tx2"/>
                        </a:solidFill>
                      </a:rPr>
                    </a:br>
                    <a:r>
                      <a:rPr lang="en-US">
                        <a:solidFill>
                          <a:schemeClr val="tx2"/>
                        </a:solidFill>
                      </a:rPr>
                      <a:t>Working </a:t>
                    </a:r>
                    <a:r>
                      <a:rPr lang="en-US" dirty="0">
                        <a:solidFill>
                          <a:schemeClr val="tx2"/>
                        </a:solidFill>
                      </a:rPr>
                      <a:t>out
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AC-4D11-86CD-EB4C379E1BAE}"/>
                </c:ext>
              </c:extLst>
            </c:dLbl>
            <c:dLbl>
              <c:idx val="5"/>
              <c:layout>
                <c:manualLayout>
                  <c:x val="-1.80893362275986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Walking around/</a:t>
                    </a:r>
                    <a:br>
                      <a:rPr lang="en-US" dirty="0">
                        <a:solidFill>
                          <a:schemeClr val="tx2"/>
                        </a:solidFill>
                      </a:rPr>
                    </a:br>
                    <a:r>
                      <a:rPr lang="en-US" dirty="0">
                        <a:solidFill>
                          <a:schemeClr val="tx2"/>
                        </a:solidFill>
                      </a:rPr>
                      <a:t>On foot
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AC-4D11-86CD-EB4C379E1BAE}"/>
                </c:ext>
              </c:extLst>
            </c:dLbl>
            <c:dLbl>
              <c:idx val="6"/>
              <c:layout>
                <c:manualLayout>
                  <c:x val="-4.7484040234845704E-2"/>
                  <c:y val="1.06370897060820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AC-4D11-86CD-EB4C379E1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Euphemia" panose="020B05030401020201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The entire podcast episode</c:v>
                </c:pt>
                <c:pt idx="1">
                  <c:v>Most of the podcast</c:v>
                </c:pt>
                <c:pt idx="2">
                  <c:v>Less than half the podcast</c:v>
                </c:pt>
                <c:pt idx="3">
                  <c:v>Just the beginning of the podcast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0.37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AC-4D11-86CD-EB4C379E1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8547123982965"/>
          <c:y val="9.2732216758269467E-2"/>
          <c:w val="0.85778835052444702"/>
          <c:h val="0.850126475949267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entire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3D-445E-894A-BE7C75D8B2A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3D-445E-894A-BE7C75D8B2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0.37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D-445E-894A-BE7C75D8B2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3D-445E-894A-BE7C75D8B2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beginning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0.03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D-445E-894A-BE7C75D8B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3741440"/>
        <c:axId val="93742976"/>
      </c:barChart>
      <c:catAx>
        <c:axId val="93741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3742976"/>
        <c:crosses val="autoZero"/>
        <c:auto val="1"/>
        <c:lblAlgn val="ctr"/>
        <c:lblOffset val="100"/>
        <c:noMultiLvlLbl val="0"/>
      </c:catAx>
      <c:valAx>
        <c:axId val="937429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3741440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60669578714064"/>
          <c:y val="9.2732216758269467E-2"/>
          <c:w val="0.76439330421285945"/>
          <c:h val="0.850126475949267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FD-46AD-BF9A-9A6B5378F69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 12+</c:v>
                </c:pt>
                <c:pt idx="1">
                  <c:v>Age 12-24</c:v>
                </c:pt>
                <c:pt idx="2">
                  <c:v>Age 25-54</c:v>
                </c:pt>
                <c:pt idx="3">
                  <c:v>Age 55+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0.31</c:v>
                </c:pt>
                <c:pt idx="2">
                  <c:v>0.25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FD-46AD-BF9A-9A6B5378F6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One to Three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 12+</c:v>
                </c:pt>
                <c:pt idx="1">
                  <c:v>Age 12-24</c:v>
                </c:pt>
                <c:pt idx="2">
                  <c:v>Age 25-54</c:v>
                </c:pt>
                <c:pt idx="3">
                  <c:v>Age 55+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0.68</c:v>
                </c:pt>
                <c:pt idx="1">
                  <c:v>0.59</c:v>
                </c:pt>
                <c:pt idx="2">
                  <c:v>0.66</c:v>
                </c:pt>
                <c:pt idx="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FD-46AD-BF9A-9A6B5378F6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Four or more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 12+</c:v>
                </c:pt>
                <c:pt idx="1">
                  <c:v>Age 12-24</c:v>
                </c:pt>
                <c:pt idx="2">
                  <c:v>Age 25-54</c:v>
                </c:pt>
                <c:pt idx="3">
                  <c:v>Age 55+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0.11</c:v>
                </c:pt>
                <c:pt idx="1">
                  <c:v>0.1</c:v>
                </c:pt>
                <c:pt idx="2">
                  <c:v>0.09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FD-46AD-BF9A-9A6B5378F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9637120"/>
        <c:axId val="125350272"/>
      </c:barChart>
      <c:catAx>
        <c:axId val="79637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25350272"/>
        <c:crosses val="autoZero"/>
        <c:auto val="1"/>
        <c:lblAlgn val="ctr"/>
        <c:lblOffset val="100"/>
        <c:noMultiLvlLbl val="0"/>
      </c:catAx>
      <c:valAx>
        <c:axId val="12535027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79637120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57318194650601"/>
          <c:y val="8.1295471827937307E-3"/>
          <c:w val="0.65236888519925396"/>
          <c:h val="0.99059326613714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0D-4CF9-8BC4-7CB3C167D8D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click</c:v>
                </c:pt>
                <c:pt idx="1">
                  <c:v>manually</c:v>
                </c:pt>
                <c:pt idx="2">
                  <c:v>subscribe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0.48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D-4CF9-8BC4-7CB3C167D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1406592"/>
        <c:axId val="101408128"/>
      </c:barChart>
      <c:catAx>
        <c:axId val="101406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1408128"/>
        <c:crosses val="autoZero"/>
        <c:auto val="1"/>
        <c:lblAlgn val="ctr"/>
        <c:lblOffset val="100"/>
        <c:noMultiLvlLbl val="0"/>
      </c:catAx>
      <c:valAx>
        <c:axId val="10140812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01406592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8547123982965"/>
          <c:y val="9.2732216758269467E-2"/>
          <c:w val="0.85778835052444702"/>
          <c:h val="0.850126475949267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100%-76%</c:v>
                </c:pt>
              </c:strCache>
            </c:strRef>
          </c:tx>
          <c:spPr>
            <a:solidFill>
              <a:schemeClr val="accent2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12C-4027-B02B-F1CCA37ECA9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C-4027-B02B-F1CCA37ECA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75%-51%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0.11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C-4027-B02B-F1CCA37ECA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50%-26%</c:v>
                </c:pt>
              </c:strCache>
            </c:strRef>
          </c:tx>
          <c:spPr>
            <a:solidFill>
              <a:srgbClr val="FFCC66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2C-4027-B02B-F1CCA37ECA9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25%-1%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0.06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C-4027-B02B-F1CCA37EC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93855104"/>
        <c:axId val="93873280"/>
      </c:barChart>
      <c:catAx>
        <c:axId val="93855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93873280"/>
        <c:crosses val="autoZero"/>
        <c:auto val="1"/>
        <c:lblAlgn val="ctr"/>
        <c:lblOffset val="100"/>
        <c:noMultiLvlLbl val="0"/>
      </c:catAx>
      <c:valAx>
        <c:axId val="9387328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93855104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29170139963959"/>
          <c:y val="0.1417178093019093"/>
          <c:w val="0.40730047395622454"/>
          <c:h val="0.687876907730071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9F-4089-ACEB-68803CCA694F}"/>
              </c:ext>
            </c:extLst>
          </c:dPt>
          <c:dPt>
            <c:idx val="1"/>
            <c:bubble3D val="0"/>
            <c:spPr>
              <a:solidFill>
                <a:srgbClr val="FFCC66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9F-4089-ACEB-68803CCA694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9F-4089-ACEB-68803CCA694F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9F-4089-ACEB-68803CCA694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9F-4089-ACEB-68803CCA694F}"/>
              </c:ext>
            </c:extLst>
          </c:dPt>
          <c:dPt>
            <c:idx val="5"/>
            <c:bubble3D val="0"/>
            <c:spPr>
              <a:solidFill>
                <a:srgbClr val="FF7C80"/>
              </a:solidFill>
              <a:ln w="635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9F-4089-ACEB-68803CCA694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0E9F-4089-ACEB-68803CCA69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Euphemia" panose="020B05030401020201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 or Five</c:v>
                </c:pt>
                <c:pt idx="4">
                  <c:v>Six to Ten</c:v>
                </c:pt>
                <c:pt idx="5">
                  <c:v>11 or more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0.16</c:v>
                </c:pt>
                <c:pt idx="2">
                  <c:v>0.16</c:v>
                </c:pt>
                <c:pt idx="3">
                  <c:v>0.18</c:v>
                </c:pt>
                <c:pt idx="4">
                  <c:v>0.23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9F-4089-ACEB-68803CCA6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3911842888466"/>
          <c:y val="8.1295471827937307E-3"/>
          <c:w val="0.57855079883451455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50-4203-8456-B4478DECEDB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chemeClr val="tx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AM/FM Radio</c:v>
                </c:pt>
                <c:pt idx="1">
                  <c:v>Friends/Family</c:v>
                </c:pt>
                <c:pt idx="2">
                  <c:v>YouTube</c:v>
                </c:pt>
                <c:pt idx="3">
                  <c:v>Facebook</c:v>
                </c:pt>
                <c:pt idx="4">
                  <c:v>Spotify</c:v>
                </c:pt>
                <c:pt idx="5">
                  <c:v>Music television channels</c:v>
                </c:pt>
                <c:pt idx="6">
                  <c:v>Apple iTunes</c:v>
                </c:pt>
                <c:pt idx="7">
                  <c:v>Pandora</c:v>
                </c:pt>
                <c:pt idx="8">
                  <c:v>Information or displays at a local store</c:v>
                </c:pt>
                <c:pt idx="9">
                  <c:v>Blogs about music</c:v>
                </c:pt>
                <c:pt idx="10">
                  <c:v>iHeartRadio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</c:v>
                </c:pt>
                <c:pt idx="1">
                  <c:v>0.745</c:v>
                </c:pt>
                <c:pt idx="2">
                  <c:v>0.56999999999999995</c:v>
                </c:pt>
                <c:pt idx="3">
                  <c:v>0.4</c:v>
                </c:pt>
                <c:pt idx="4">
                  <c:v>0.35</c:v>
                </c:pt>
                <c:pt idx="5">
                  <c:v>0.28000000000000003</c:v>
                </c:pt>
                <c:pt idx="6">
                  <c:v>0.26</c:v>
                </c:pt>
                <c:pt idx="7">
                  <c:v>0.15</c:v>
                </c:pt>
                <c:pt idx="8">
                  <c:v>0.15</c:v>
                </c:pt>
                <c:pt idx="9">
                  <c:v>0.11</c:v>
                </c:pt>
                <c:pt idx="1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50-4203-8456-B4478DECE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1548032"/>
        <c:axId val="101549568"/>
      </c:barChart>
      <c:catAx>
        <c:axId val="101548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01549568"/>
        <c:crosses val="autoZero"/>
        <c:auto val="1"/>
        <c:lblAlgn val="ctr"/>
        <c:lblOffset val="100"/>
        <c:noMultiLvlLbl val="0"/>
      </c:catAx>
      <c:valAx>
        <c:axId val="10154956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01548032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7969247938419591"/>
          <c:w val="0.98356637379874401"/>
          <c:h val="0.6761199346397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B9-4988-8558-BB82A0E936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B9-4988-8558-BB82A0E936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12+</c:v>
                </c:pt>
                <c:pt idx="1">
                  <c:v>Age 12-24</c:v>
                </c:pt>
                <c:pt idx="2">
                  <c:v>Age 25-54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0.73</c:v>
                </c:pt>
                <c:pt idx="1">
                  <c:v>0.94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9-4988-8558-BB82A0E936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the Last Month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12+</c:v>
                </c:pt>
                <c:pt idx="1">
                  <c:v>Age 12-24</c:v>
                </c:pt>
                <c:pt idx="2">
                  <c:v>Age 25-54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0.59</c:v>
                </c:pt>
                <c:pt idx="1">
                  <c:v>0.82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9-4988-8558-BB82A0E936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the Last Week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12+</c:v>
                </c:pt>
                <c:pt idx="1">
                  <c:v>Age 12-24</c:v>
                </c:pt>
                <c:pt idx="2">
                  <c:v>Age 25-54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0.44</c:v>
                </c:pt>
                <c:pt idx="1">
                  <c:v>0.69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B9-4988-8558-BB82A0E93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2789120"/>
        <c:axId val="102790656"/>
      </c:barChart>
      <c:catAx>
        <c:axId val="102789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02790656"/>
        <c:crosses val="autoZero"/>
        <c:auto val="1"/>
        <c:lblAlgn val="ctr"/>
        <c:lblOffset val="0"/>
        <c:noMultiLvlLbl val="0"/>
      </c:catAx>
      <c:valAx>
        <c:axId val="10279065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2789120"/>
        <c:crosses val="autoZero"/>
        <c:crossBetween val="between"/>
        <c:majorUnit val="0.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23961266813452217"/>
          <c:y val="6.7972785415995066E-2"/>
          <c:w val="0.65024789229335622"/>
          <c:h val="8.0316272965879301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rgbClr val="434342"/>
              </a:solidFill>
              <a:latin typeface="Euphemia" panose="020B0503040102020104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7969247938419591"/>
          <c:w val="0.98356637379874401"/>
          <c:h val="0.6761199346397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B9-4988-8558-BB82A0E936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B9-4988-8558-BB82A0E936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9-4988-8558-BB82A0E936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the Last Month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0.59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B9-4988-8558-BB82A0E936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the Last Week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2017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0.44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B9-4988-8558-BB82A0E93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2925056"/>
        <c:axId val="102926592"/>
      </c:barChart>
      <c:catAx>
        <c:axId val="102925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102926592"/>
        <c:crosses val="autoZero"/>
        <c:auto val="1"/>
        <c:lblAlgn val="ctr"/>
        <c:lblOffset val="0"/>
        <c:noMultiLvlLbl val="0"/>
      </c:catAx>
      <c:valAx>
        <c:axId val="10292659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2925056"/>
        <c:crosses val="autoZero"/>
        <c:crossBetween val="between"/>
        <c:majorUnit val="0.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23961266813452217"/>
          <c:y val="6.7972785415995066E-2"/>
          <c:w val="0.65024789229335622"/>
          <c:h val="8.0316272965879301E-2"/>
        </c:manualLayout>
      </c:layout>
      <c:overlay val="0"/>
      <c:txPr>
        <a:bodyPr/>
        <a:lstStyle/>
        <a:p>
          <a:pPr algn="ctr">
            <a:defRPr lang="en-US" sz="1200" b="0" i="0" u="none" strike="noStrike" kern="1200" baseline="0">
              <a:solidFill>
                <a:srgbClr val="434342"/>
              </a:solidFill>
              <a:latin typeface="Euphemia" panose="020B0503040102020104" pitchFamily="34" charset="0"/>
              <a:ea typeface="+mn-ea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69247938419591"/>
          <c:w val="0.98356637379874401"/>
          <c:h val="0.6761199346397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90-4504-98F2-967BFEFDA4F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90-4504-98F2-967BFEFDA4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0.8</c:v>
                </c:pt>
                <c:pt idx="2" formatCode="0%">
                  <c:v>0.95</c:v>
                </c:pt>
                <c:pt idx="3" formatCode="0%">
                  <c:v>0.89</c:v>
                </c:pt>
                <c:pt idx="4" formatCode="0%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0-4504-98F2-967BFEFDA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006208"/>
        <c:axId val="103007744"/>
      </c:barChart>
      <c:catAx>
        <c:axId val="10300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007744"/>
        <c:crosses val="autoZero"/>
        <c:auto val="1"/>
        <c:lblAlgn val="ctr"/>
        <c:lblOffset val="0"/>
        <c:noMultiLvlLbl val="0"/>
      </c:catAx>
      <c:valAx>
        <c:axId val="1030077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3006208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512017866776"/>
          <c:y val="8.1295471827937307E-3"/>
          <c:w val="0.70774694696709239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7A-4617-88CF-9282BE20AF9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Snapchat</c:v>
                </c:pt>
                <c:pt idx="4">
                  <c:v>Pinterest</c:v>
                </c:pt>
                <c:pt idx="5">
                  <c:v>LinkedIn</c:v>
                </c:pt>
                <c:pt idx="6">
                  <c:v>Tumblr</c:v>
                </c:pt>
                <c:pt idx="7">
                  <c:v>WhatsApp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0.98</c:v>
                </c:pt>
                <c:pt idx="1">
                  <c:v>0.95</c:v>
                </c:pt>
                <c:pt idx="2">
                  <c:v>0.94</c:v>
                </c:pt>
                <c:pt idx="3">
                  <c:v>0.84</c:v>
                </c:pt>
                <c:pt idx="4">
                  <c:v>0.64</c:v>
                </c:pt>
                <c:pt idx="5">
                  <c:v>0.63</c:v>
                </c:pt>
                <c:pt idx="6">
                  <c:v>0.56000000000000005</c:v>
                </c:pt>
                <c:pt idx="7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A-4617-88CF-9282BE20A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3062912"/>
        <c:axId val="103064704"/>
      </c:barChart>
      <c:catAx>
        <c:axId val="10306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03064704"/>
        <c:crosses val="autoZero"/>
        <c:auto val="1"/>
        <c:lblAlgn val="ctr"/>
        <c:lblOffset val="100"/>
        <c:noMultiLvlLbl val="0"/>
      </c:catAx>
      <c:valAx>
        <c:axId val="103064704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03062912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512017866776"/>
          <c:y val="8.1295471827937307E-3"/>
          <c:w val="0.70774694696709239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0C-4DB7-9F5A-3F46653043E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Facebook</c:v>
                </c:pt>
                <c:pt idx="1">
                  <c:v>Instagram</c:v>
                </c:pt>
                <c:pt idx="2">
                  <c:v>Snapchat</c:v>
                </c:pt>
                <c:pt idx="3">
                  <c:v>Pinterest</c:v>
                </c:pt>
                <c:pt idx="4">
                  <c:v>WhatsApp</c:v>
                </c:pt>
                <c:pt idx="5">
                  <c:v>LinkedIn</c:v>
                </c:pt>
                <c:pt idx="6">
                  <c:v>Twitter</c:v>
                </c:pt>
                <c:pt idx="7">
                  <c:v>Tumblr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0.73</c:v>
                </c:pt>
                <c:pt idx="1">
                  <c:v>0.37</c:v>
                </c:pt>
                <c:pt idx="2">
                  <c:v>0.28999999999999998</c:v>
                </c:pt>
                <c:pt idx="3">
                  <c:v>0.26</c:v>
                </c:pt>
                <c:pt idx="4">
                  <c:v>0.22</c:v>
                </c:pt>
                <c:pt idx="5">
                  <c:v>0.18</c:v>
                </c:pt>
                <c:pt idx="6">
                  <c:v>0.12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C-4DB7-9F5A-3F4665304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7920384"/>
        <c:axId val="75170560"/>
      </c:barChart>
      <c:catAx>
        <c:axId val="107920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75170560"/>
        <c:crosses val="autoZero"/>
        <c:auto val="1"/>
        <c:lblAlgn val="ctr"/>
        <c:lblOffset val="100"/>
        <c:noMultiLvlLbl val="0"/>
      </c:catAx>
      <c:valAx>
        <c:axId val="7517056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07920384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19512017866776"/>
          <c:y val="8.1295471827937307E-3"/>
          <c:w val="0.70774694696709239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6C-414F-A356-1E787E9CD6A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Facebook</c:v>
                </c:pt>
                <c:pt idx="1">
                  <c:v>Instagram</c:v>
                </c:pt>
                <c:pt idx="2">
                  <c:v>Snapchat</c:v>
                </c:pt>
                <c:pt idx="3">
                  <c:v>Pinterest</c:v>
                </c:pt>
                <c:pt idx="4">
                  <c:v>WhatsApp</c:v>
                </c:pt>
                <c:pt idx="5">
                  <c:v>LinkedIn</c:v>
                </c:pt>
                <c:pt idx="6">
                  <c:v>Twitter</c:v>
                </c:pt>
                <c:pt idx="7">
                  <c:v>Tumblr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0.84</c:v>
                </c:pt>
                <c:pt idx="1">
                  <c:v>0.75</c:v>
                </c:pt>
                <c:pt idx="2">
                  <c:v>0.71</c:v>
                </c:pt>
                <c:pt idx="3">
                  <c:v>0.25</c:v>
                </c:pt>
                <c:pt idx="4">
                  <c:v>0.14000000000000001</c:v>
                </c:pt>
                <c:pt idx="5">
                  <c:v>0.1</c:v>
                </c:pt>
                <c:pt idx="6">
                  <c:v>0.11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C-414F-A356-1E787E9CD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5209344"/>
        <c:axId val="75215232"/>
      </c:barChart>
      <c:catAx>
        <c:axId val="7520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75215232"/>
        <c:crosses val="autoZero"/>
        <c:auto val="1"/>
        <c:lblAlgn val="ctr"/>
        <c:lblOffset val="100"/>
        <c:noMultiLvlLbl val="0"/>
      </c:catAx>
      <c:valAx>
        <c:axId val="7521523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75209344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60669578714064"/>
          <c:y val="9.2732216758269467E-2"/>
          <c:w val="0.76439330421285945"/>
          <c:h val="0.850126475949267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Zero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8C6-4297-9891-70BEC6EE64A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chemeClr val="bg1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2016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C6-4297-9891-70BEC6EE64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One to Three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2016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0.68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C6-4297-9891-70BEC6EE64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Four or more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0" i="0" u="none" strike="noStrike" kern="1200" baseline="0">
                    <a:solidFill>
                      <a:srgbClr val="FFFFFF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Aus 2017</c:v>
                </c:pt>
                <c:pt idx="1">
                  <c:v>U.S. 2016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0.11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C6-4297-9891-70BEC6EE6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97055232"/>
        <c:axId val="197056768"/>
      </c:barChart>
      <c:catAx>
        <c:axId val="197055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97056768"/>
        <c:crosses val="autoZero"/>
        <c:auto val="1"/>
        <c:lblAlgn val="ctr"/>
        <c:lblOffset val="100"/>
        <c:noMultiLvlLbl val="0"/>
      </c:catAx>
      <c:valAx>
        <c:axId val="19705676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97055232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12199741427"/>
          <c:y val="0.144703848814388"/>
          <c:w val="0.45943184945828602"/>
          <c:h val="0.689147774187430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079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1E-473E-87C7-E2D432A3E61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1E-473E-87C7-E2D432A3E61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1E-473E-87C7-E2D432A3E61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1E-473E-87C7-E2D432A3E617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1E-473E-87C7-E2D432A3E617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21E-473E-87C7-E2D432A3E617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21E-473E-87C7-E2D432A3E617}"/>
              </c:ext>
            </c:extLst>
          </c:dPt>
          <c:dPt>
            <c:idx val="7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821E-473E-87C7-E2D432A3E617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821E-473E-87C7-E2D432A3E617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821E-473E-87C7-E2D432A3E617}"/>
              </c:ext>
            </c:extLst>
          </c:dPt>
          <c:dLbls>
            <c:dLbl>
              <c:idx val="0"/>
              <c:layout>
                <c:manualLayout>
                  <c:x val="-2.14445281837948E-2"/>
                  <c:y val="4.2888774943335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1E-473E-87C7-E2D432A3E617}"/>
                </c:ext>
              </c:extLst>
            </c:dLbl>
            <c:dLbl>
              <c:idx val="1"/>
              <c:layout>
                <c:manualLayout>
                  <c:x val="1.8916026874207046E-2"/>
                  <c:y val="-3.45322170251001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E-473E-87C7-E2D432A3E617}"/>
                </c:ext>
              </c:extLst>
            </c:dLbl>
            <c:dLbl>
              <c:idx val="2"/>
              <c:layout>
                <c:manualLayout>
                  <c:x val="1.3573053286476941E-2"/>
                  <c:y val="-6.09152159978054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1E-473E-87C7-E2D432A3E617}"/>
                </c:ext>
              </c:extLst>
            </c:dLbl>
            <c:dLbl>
              <c:idx val="3"/>
              <c:layout>
                <c:manualLayout>
                  <c:x val="2.9097172950506386E-2"/>
                  <c:y val="-3.18497118150763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1E-473E-87C7-E2D432A3E617}"/>
                </c:ext>
              </c:extLst>
            </c:dLbl>
            <c:dLbl>
              <c:idx val="4"/>
              <c:layout>
                <c:manualLayout>
                  <c:x val="-1.6028738034955182E-2"/>
                  <c:y val="9.127807215695496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1E-473E-87C7-E2D432A3E617}"/>
                </c:ext>
              </c:extLst>
            </c:dLbl>
            <c:dLbl>
              <c:idx val="5"/>
              <c:layout>
                <c:manualLayout>
                  <c:x val="-7.212923438467285E-2"/>
                  <c:y val="1.94564272545632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1E-473E-87C7-E2D432A3E617}"/>
                </c:ext>
              </c:extLst>
            </c:dLbl>
            <c:dLbl>
              <c:idx val="6"/>
              <c:layout>
                <c:manualLayout>
                  <c:x val="-8.5486500011464114E-2"/>
                  <c:y val="1.16738563527379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1E-473E-87C7-E2D432A3E617}"/>
                </c:ext>
              </c:extLst>
            </c:dLbl>
            <c:dLbl>
              <c:idx val="7"/>
              <c:layout>
                <c:manualLayout>
                  <c:x val="-9.3500859387538923E-2"/>
                  <c:y val="3.50215690582139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1E-473E-87C7-E2D432A3E617}"/>
                </c:ext>
              </c:extLst>
            </c:dLbl>
            <c:dLbl>
              <c:idx val="8"/>
              <c:layout>
                <c:manualLayout>
                  <c:x val="-4.0071796880373801E-2"/>
                  <c:y val="3.50215690582139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1E-473E-87C7-E2D432A3E617}"/>
                </c:ext>
              </c:extLst>
            </c:dLbl>
            <c:dLbl>
              <c:idx val="9"/>
              <c:layout>
                <c:manualLayout>
                  <c:x val="-3.2057437504298993E-2"/>
                  <c:y val="1.16738563527379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1E-473E-87C7-E2D432A3E6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Euphemia" panose="020B0503040102020104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Facebook</c:v>
                </c:pt>
                <c:pt idx="1">
                  <c:v>Instagram</c:v>
                </c:pt>
                <c:pt idx="2">
                  <c:v>Snapchat</c:v>
                </c:pt>
                <c:pt idx="3">
                  <c:v>Pinterest</c:v>
                </c:pt>
                <c:pt idx="4">
                  <c:v>LinkedIn</c:v>
                </c:pt>
                <c:pt idx="5">
                  <c:v>Twitter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73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21E-473E-87C7-E2D432A3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67541836823114"/>
          <c:y val="8.1295471827937307E-3"/>
          <c:w val="0.71626664877752899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74-44B1-B70A-C3F5E05C7E0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Smartphone</c:v>
                </c:pt>
                <c:pt idx="1">
                  <c:v>Tablet</c:v>
                </c:pt>
                <c:pt idx="2">
                  <c:v>Internet-connected TV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0.88</c:v>
                </c:pt>
                <c:pt idx="1">
                  <c:v>0.54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4-44B1-B70A-C3F5E05C7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8773376"/>
        <c:axId val="108774912"/>
      </c:barChart>
      <c:catAx>
        <c:axId val="108773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08774912"/>
        <c:crosses val="autoZero"/>
        <c:auto val="1"/>
        <c:lblAlgn val="ctr"/>
        <c:lblOffset val="100"/>
        <c:noMultiLvlLbl val="0"/>
      </c:catAx>
      <c:valAx>
        <c:axId val="10877491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08773376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0.21507584438944047"/>
          <c:w val="0.94937250151423402"/>
          <c:h val="0.67291703205336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0.88</c:v>
                </c:pt>
                <c:pt idx="2" formatCode="0%">
                  <c:v>0.95</c:v>
                </c:pt>
                <c:pt idx="3" formatCode="0%">
                  <c:v>0.95</c:v>
                </c:pt>
                <c:pt idx="4" formatCode="0%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A-4DF7-8A97-DA2B401C1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08792832"/>
        <c:axId val="108798720"/>
      </c:barChart>
      <c:catAx>
        <c:axId val="108792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798720"/>
        <c:crosses val="autoZero"/>
        <c:auto val="1"/>
        <c:lblAlgn val="ctr"/>
        <c:lblOffset val="0"/>
        <c:noMultiLvlLbl val="0"/>
      </c:catAx>
      <c:valAx>
        <c:axId val="10879872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8792832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0.11514865192261101"/>
          <c:w val="0.94937250151423402"/>
          <c:h val="0.70913785345931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384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3E-4EF5-A63E-4C81D11B18A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3E-4EF5-A63E-4C81D11B18A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3-373E-4EF5-A63E-4C81D11B18A7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U.S.
2009</c:v>
                </c:pt>
                <c:pt idx="1">
                  <c:v>U.S.
'10</c:v>
                </c:pt>
                <c:pt idx="2">
                  <c:v>U.S.
'11</c:v>
                </c:pt>
                <c:pt idx="3">
                  <c:v>U.S.
'12</c:v>
                </c:pt>
                <c:pt idx="4">
                  <c:v>U.S.
'13</c:v>
                </c:pt>
                <c:pt idx="5">
                  <c:v>U.S.
'14</c:v>
                </c:pt>
                <c:pt idx="6">
                  <c:v>U.S. 
'15</c:v>
                </c:pt>
                <c:pt idx="7">
                  <c:v>U.S.
'16</c:v>
                </c:pt>
                <c:pt idx="8">
                  <c:v>U.S.
2017</c:v>
                </c:pt>
                <c:pt idx="10">
                  <c:v>Aus
2017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</c:v>
                </c:pt>
                <c:pt idx="1">
                  <c:v>0.14000000000000001</c:v>
                </c:pt>
                <c:pt idx="2">
                  <c:v>0.31</c:v>
                </c:pt>
                <c:pt idx="3">
                  <c:v>0.44</c:v>
                </c:pt>
                <c:pt idx="4">
                  <c:v>0.53</c:v>
                </c:pt>
                <c:pt idx="5">
                  <c:v>0.61</c:v>
                </c:pt>
                <c:pt idx="6">
                  <c:v>0.71</c:v>
                </c:pt>
                <c:pt idx="7">
                  <c:v>0.76</c:v>
                </c:pt>
                <c:pt idx="8">
                  <c:v>0.81</c:v>
                </c:pt>
                <c:pt idx="1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E-4EF5-A63E-4C81D11B1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08842368"/>
        <c:axId val="108844160"/>
      </c:barChart>
      <c:catAx>
        <c:axId val="108842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8844160"/>
        <c:crosses val="autoZero"/>
        <c:auto val="1"/>
        <c:lblAlgn val="ctr"/>
        <c:lblOffset val="0"/>
        <c:noMultiLvlLbl val="0"/>
      </c:catAx>
      <c:valAx>
        <c:axId val="10884416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8842368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0.21507584438944047"/>
          <c:w val="0.94937250151423402"/>
          <c:h val="0.67291703205336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 w="9525">
              <a:noFill/>
            </a:ln>
          </c:spPr>
          <c:invertIfNegative val="0"/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0.54</c:v>
                </c:pt>
                <c:pt idx="2" formatCode="0%">
                  <c:v>0.44</c:v>
                </c:pt>
                <c:pt idx="3" formatCode="0%">
                  <c:v>0.56999999999999995</c:v>
                </c:pt>
                <c:pt idx="4" formatCode="0%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2-4F07-B156-6E3657153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09767296"/>
        <c:axId val="123031936"/>
      </c:barChart>
      <c:catAx>
        <c:axId val="109767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3031936"/>
        <c:crosses val="autoZero"/>
        <c:auto val="1"/>
        <c:lblAlgn val="ctr"/>
        <c:lblOffset val="0"/>
        <c:noMultiLvlLbl val="0"/>
      </c:catAx>
      <c:valAx>
        <c:axId val="12303193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09767296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09288375694255"/>
          <c:y val="8.1295471827937307E-3"/>
          <c:w val="0.64384918338881758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D4-4B96-8B26-2659BF92E7F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Netflix</c:v>
                </c:pt>
                <c:pt idx="1">
                  <c:v>Foxtel Play, Foxtel Go, or Presto</c:v>
                </c:pt>
                <c:pt idx="2">
                  <c:v>Stan</c:v>
                </c:pt>
                <c:pt idx="3">
                  <c:v>Amazon Prime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0.16</c:v>
                </c:pt>
                <c:pt idx="2">
                  <c:v>0.09</c:v>
                </c:pt>
                <c:pt idx="3">
                  <c:v>0.04</c:v>
                </c:pt>
                <c:pt idx="5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4-4B96-8B26-2659BF92E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3077376"/>
        <c:axId val="123078912"/>
      </c:barChart>
      <c:catAx>
        <c:axId val="123077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23078912"/>
        <c:crosses val="autoZero"/>
        <c:auto val="1"/>
        <c:lblAlgn val="ctr"/>
        <c:lblOffset val="100"/>
        <c:noMultiLvlLbl val="0"/>
      </c:catAx>
      <c:valAx>
        <c:axId val="12307891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23077376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09288375694255"/>
          <c:y val="8.1295471827937307E-3"/>
          <c:w val="0.64384918338881758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03-4039-8746-9A59D2715F8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Netflix</c:v>
                </c:pt>
                <c:pt idx="1">
                  <c:v>Amazon Prime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3-4039-8746-9A59D2715F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Netflix</c:v>
                </c:pt>
                <c:pt idx="1">
                  <c:v>Amazon Prime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3-4039-8746-9A59D2715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3136640"/>
        <c:axId val="123158912"/>
      </c:barChart>
      <c:catAx>
        <c:axId val="123136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23158912"/>
        <c:crosses val="autoZero"/>
        <c:auto val="1"/>
        <c:lblAlgn val="ctr"/>
        <c:lblOffset val="100"/>
        <c:noMultiLvlLbl val="0"/>
      </c:catAx>
      <c:valAx>
        <c:axId val="123158912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23136640"/>
        <c:crosses val="max"/>
        <c:crossBetween val="between"/>
        <c:majorUnit val="0.05"/>
      </c:valAx>
    </c:plotArea>
    <c:legend>
      <c:legendPos val="r"/>
      <c:layout>
        <c:manualLayout>
          <c:xMode val="edge"/>
          <c:yMode val="edge"/>
          <c:x val="0.82656156798291591"/>
          <c:y val="0.37005971135594135"/>
          <c:w val="0.12658007205968266"/>
          <c:h val="0.18964818826704344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Euphemia" panose="020B05030401020201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8.6548991105111966E-2"/>
          <c:w val="0.94937250151423402"/>
          <c:h val="0.8014439483611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384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F7-44E3-BEAE-C2096A2365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2-20F7-44E3-BEAE-C2096A2365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4-20F7-44E3-BEAE-C2096A2365ED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U.S. 2016</c:v>
                </c:pt>
                <c:pt idx="1">
                  <c:v>U.S. 2017</c:v>
                </c:pt>
                <c:pt idx="3">
                  <c:v>Aus 2017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0.5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F7-44E3-BEAE-C2096A236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23262080"/>
        <c:axId val="123263616"/>
      </c:barChart>
      <c:catAx>
        <c:axId val="12326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3263616"/>
        <c:crosses val="autoZero"/>
        <c:auto val="1"/>
        <c:lblAlgn val="ctr"/>
        <c:lblOffset val="0"/>
        <c:noMultiLvlLbl val="0"/>
      </c:catAx>
      <c:valAx>
        <c:axId val="1232636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23262080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8.6548991105111966E-2"/>
          <c:w val="0.94937250151423402"/>
          <c:h val="0.8014439483611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384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605-4764-9EAF-E7101C5905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2-B605-4764-9EAF-E7101C5905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4-B605-4764-9EAF-E7101C59053A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U.S. 2016</c:v>
                </c:pt>
                <c:pt idx="1">
                  <c:v>U.S. 2017</c:v>
                </c:pt>
                <c:pt idx="3">
                  <c:v>Aus 2017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0.28999999999999998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05-4764-9EAF-E7101C590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23365632"/>
        <c:axId val="123371520"/>
      </c:barChart>
      <c:catAx>
        <c:axId val="12336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2"/>
                </a:solidFill>
                <a:latin typeface="Euphemia" panose="020B05030401020201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3371520"/>
        <c:crosses val="autoZero"/>
        <c:auto val="1"/>
        <c:lblAlgn val="ctr"/>
        <c:lblOffset val="0"/>
        <c:noMultiLvlLbl val="0"/>
      </c:catAx>
      <c:valAx>
        <c:axId val="12337152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23365632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09288375694255"/>
          <c:y val="8.1295471827937307E-3"/>
          <c:w val="0.64384918338881758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F1-410B-B070-9AF11BE6E95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Netflix</c:v>
                </c:pt>
                <c:pt idx="1">
                  <c:v>Foxtel Play, Foxtel Go, or Presto</c:v>
                </c:pt>
                <c:pt idx="2">
                  <c:v>Stan</c:v>
                </c:pt>
                <c:pt idx="3">
                  <c:v>Amazon Prime Instant Video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0.36</c:v>
                </c:pt>
                <c:pt idx="1">
                  <c:v>0.15</c:v>
                </c:pt>
                <c:pt idx="2">
                  <c:v>7.0000000000000007E-2</c:v>
                </c:pt>
                <c:pt idx="3">
                  <c:v>0.01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F1-410B-B070-9AF11BE6E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4499840"/>
        <c:axId val="124501376"/>
      </c:barChart>
      <c:catAx>
        <c:axId val="124499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24501376"/>
        <c:crosses val="autoZero"/>
        <c:auto val="1"/>
        <c:lblAlgn val="ctr"/>
        <c:lblOffset val="100"/>
        <c:noMultiLvlLbl val="0"/>
      </c:catAx>
      <c:valAx>
        <c:axId val="1245013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24499840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69247938419591"/>
          <c:w val="0.98356637379874401"/>
          <c:h val="0.6761199346397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88C-4728-B904-D41275F9EFE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8C-4728-B904-D41275F9EF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0.17</c:v>
                </c:pt>
                <c:pt idx="2" formatCode="0%">
                  <c:v>0.14000000000000001</c:v>
                </c:pt>
                <c:pt idx="3" formatCode="0%">
                  <c:v>0.21</c:v>
                </c:pt>
                <c:pt idx="4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C-4728-B904-D41275F9E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388736"/>
        <c:axId val="90394624"/>
      </c:barChart>
      <c:catAx>
        <c:axId val="9038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90394624"/>
        <c:crosses val="autoZero"/>
        <c:auto val="1"/>
        <c:lblAlgn val="ctr"/>
        <c:lblOffset val="0"/>
        <c:noMultiLvlLbl val="0"/>
      </c:catAx>
      <c:valAx>
        <c:axId val="9039462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0388736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09288375694255"/>
          <c:y val="8.1295471827937307E-3"/>
          <c:w val="0.64384918338881758"/>
          <c:h val="0.93472916081544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03-44FF-9209-0178AC90C5B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Netflix</c:v>
                </c:pt>
                <c:pt idx="1">
                  <c:v>Amazon Prime Instant Video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0.36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3-44FF-9209-0178AC90C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Netflix</c:v>
                </c:pt>
                <c:pt idx="1">
                  <c:v>Amazon Prime Instant Video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0.45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3-44FF-9209-0178AC90C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4575744"/>
        <c:axId val="124577280"/>
      </c:barChart>
      <c:catAx>
        <c:axId val="124575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24577280"/>
        <c:crosses val="autoZero"/>
        <c:auto val="1"/>
        <c:lblAlgn val="ctr"/>
        <c:lblOffset val="100"/>
        <c:noMultiLvlLbl val="0"/>
      </c:catAx>
      <c:valAx>
        <c:axId val="12457728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24575744"/>
        <c:crosses val="max"/>
        <c:crossBetween val="between"/>
        <c:majorUnit val="0.05"/>
      </c:valAx>
    </c:plotArea>
    <c:legend>
      <c:legendPos val="r"/>
      <c:layout>
        <c:manualLayout>
          <c:xMode val="edge"/>
          <c:yMode val="edge"/>
          <c:x val="0.82656156798291591"/>
          <c:y val="0.37005971135594135"/>
          <c:w val="0.12658007205968266"/>
          <c:h val="0.18964818826704344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Euphemia" panose="020B05030401020201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38506421518701E-2"/>
          <c:y val="4.4820132392844318E-2"/>
          <c:w val="0.93589424902420904"/>
          <c:h val="0.79913694795620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 w="25384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9D9CCC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1-D335-48B3-B179-ED22ADD5628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35-48B3-B179-ED22ADD5628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35-48B3-B179-ED22ADD56280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 w="25384">
                <a:noFill/>
              </a:ln>
            </c:spPr>
            <c:extLst>
              <c:ext xmlns:c16="http://schemas.microsoft.com/office/drawing/2014/chart" uri="{C3380CC4-5D6E-409C-BE32-E72D297353CC}">
                <c16:uniqueId val="{00000005-D335-48B3-B179-ED22ADD56280}"/>
              </c:ext>
            </c:extLst>
          </c:dPt>
          <c:dLbls>
            <c:spPr>
              <a:noFill/>
              <a:ln w="25386">
                <a:noFill/>
              </a:ln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U.S.
2014</c:v>
                </c:pt>
                <c:pt idx="1">
                  <c:v>U.S. 
'15</c:v>
                </c:pt>
                <c:pt idx="2">
                  <c:v>U.S.
'16</c:v>
                </c:pt>
                <c:pt idx="3">
                  <c:v>U.S.
2017</c:v>
                </c:pt>
                <c:pt idx="5">
                  <c:v>Aus
2017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35-48B3-B179-ED22ADD56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97760128"/>
        <c:axId val="197761664"/>
      </c:barChart>
      <c:catAx>
        <c:axId val="197760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7761664"/>
        <c:crosses val="autoZero"/>
        <c:auto val="1"/>
        <c:lblAlgn val="ctr"/>
        <c:lblOffset val="0"/>
        <c:noMultiLvlLbl val="0"/>
      </c:catAx>
      <c:valAx>
        <c:axId val="19776166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7760128"/>
        <c:crosses val="autoZero"/>
        <c:crossBetween val="between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969247938419591"/>
          <c:w val="0.98356637379874401"/>
          <c:h val="0.6761199346397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E4-4777-A816-719C40DB86B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E4-4777-A816-719C40DB8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Total 12+</c:v>
                </c:pt>
                <c:pt idx="2">
                  <c:v>Age 12-24</c:v>
                </c:pt>
                <c:pt idx="3">
                  <c:v>Age 25-54</c:v>
                </c:pt>
                <c:pt idx="4">
                  <c:v>Age 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0.11</c:v>
                </c:pt>
                <c:pt idx="2" formatCode="0%">
                  <c:v>7.0000000000000007E-2</c:v>
                </c:pt>
                <c:pt idx="3" formatCode="0%">
                  <c:v>0.12</c:v>
                </c:pt>
                <c:pt idx="4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E4-4777-A816-719C40DB8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430080"/>
        <c:axId val="90046848"/>
      </c:barChart>
      <c:catAx>
        <c:axId val="90430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 algn="ctr">
              <a:defRPr lang="en-US" sz="1200" b="0" i="0" u="none" strike="noStrike" kern="1200" baseline="0">
                <a:solidFill>
                  <a:srgbClr val="434342"/>
                </a:solidFill>
                <a:latin typeface="Euphemia" panose="020B05030401020201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90046848"/>
        <c:crosses val="autoZero"/>
        <c:auto val="1"/>
        <c:lblAlgn val="ctr"/>
        <c:lblOffset val="0"/>
        <c:noMultiLvlLbl val="0"/>
      </c:catAx>
      <c:valAx>
        <c:axId val="90046848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90430080"/>
        <c:crosses val="autoZero"/>
        <c:crossBetween val="between"/>
        <c:maj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03502078214665"/>
          <c:y val="8.1295471827937307E-3"/>
          <c:w val="0.70490704636361345"/>
          <c:h val="0.92236065071382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FE-4E87-881D-66EC2F180E4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iHeartRadio</c:v>
                </c:pt>
                <c:pt idx="1">
                  <c:v>TuneIn Radio</c:v>
                </c:pt>
                <c:pt idx="2">
                  <c:v>RadioApp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0.19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E-4E87-881D-66EC2F180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9235840"/>
        <c:axId val="89237376"/>
      </c:barChart>
      <c:catAx>
        <c:axId val="8923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89237376"/>
        <c:crosses val="autoZero"/>
        <c:auto val="1"/>
        <c:lblAlgn val="ctr"/>
        <c:lblOffset val="100"/>
        <c:noMultiLvlLbl val="0"/>
      </c:catAx>
      <c:valAx>
        <c:axId val="892373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89235840"/>
        <c:crosses val="max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03502078214665"/>
          <c:y val="8.1295471827937307E-3"/>
          <c:w val="0.70490704636361345"/>
          <c:h val="0.92236065071382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2017</c:v>
                </c:pt>
              </c:strCache>
            </c:strRef>
          </c:tx>
          <c:spPr>
            <a:solidFill>
              <a:schemeClr val="accent5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DD-4183-85EB-64FEE9A3C03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iHeartRadio</c:v>
                </c:pt>
                <c:pt idx="1">
                  <c:v>TuneIn Radio</c:v>
                </c:pt>
                <c:pt idx="2">
                  <c:v>RadioApp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0.19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D-4183-85EB-64FEE9A3C0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200" b="0" i="0" u="none" strike="noStrike" kern="1200" baseline="0">
                    <a:solidFill>
                      <a:srgbClr val="434342"/>
                    </a:solidFill>
                    <a:latin typeface="Euphemia" panose="020B05030401020201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iHeartRadio</c:v>
                </c:pt>
                <c:pt idx="1">
                  <c:v>TuneIn Radio</c:v>
                </c:pt>
                <c:pt idx="2">
                  <c:v>RadioApp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0.71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D-4183-85EB-64FEE9A3C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7801472"/>
        <c:axId val="197803008"/>
      </c:barChart>
      <c:catAx>
        <c:axId val="19780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50"/>
        </c:spPr>
        <c:txPr>
          <a:bodyPr/>
          <a:lstStyle/>
          <a:p>
            <a:pPr>
              <a:defRPr sz="1200">
                <a:solidFill>
                  <a:schemeClr val="tx2"/>
                </a:solidFill>
                <a:latin typeface="Euphemia" panose="020B0503040102020104" pitchFamily="34" charset="0"/>
                <a:cs typeface="Arial" pitchFamily="34" charset="0"/>
              </a:defRPr>
            </a:pPr>
            <a:endParaRPr lang="en-US"/>
          </a:p>
        </c:txPr>
        <c:crossAx val="197803008"/>
        <c:crosses val="autoZero"/>
        <c:auto val="1"/>
        <c:lblAlgn val="ctr"/>
        <c:lblOffset val="100"/>
        <c:noMultiLvlLbl val="0"/>
      </c:catAx>
      <c:valAx>
        <c:axId val="19780300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in"/>
        <c:tickLblPos val="nextTo"/>
        <c:crossAx val="197801472"/>
        <c:crosses val="max"/>
        <c:crossBetween val="between"/>
        <c:majorUnit val="0.05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Euphemia" panose="020B05030401020201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E34FC-9E1F-4DEE-A907-873339E3FA5B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05B17-B8EE-4CD0-ADC7-0EC8C09F5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5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066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71450" rtl="0" eaLnBrk="0" fontAlgn="base" hangingPunct="0">
      <a:lnSpc>
        <a:spcPct val="125000"/>
      </a:lnSpc>
      <a:spcBef>
        <a:spcPct val="0"/>
      </a:spcBef>
      <a:spcAft>
        <a:spcPct val="0"/>
      </a:spcAft>
      <a:defRPr sz="900" kern="1200">
        <a:solidFill>
          <a:srgbClr val="000000"/>
        </a:solidFill>
        <a:latin typeface="Avenir" charset="0"/>
        <a:ea typeface="MS PGothic" pitchFamily="34" charset="-128"/>
        <a:cs typeface="Avenir" charset="0"/>
        <a:sym typeface="Avenir" charset="0"/>
      </a:defRPr>
    </a:lvl1pPr>
    <a:lvl2pPr marL="85725" algn="l" defTabSz="171450" rtl="0" eaLnBrk="0" fontAlgn="base" hangingPunct="0">
      <a:lnSpc>
        <a:spcPct val="125000"/>
      </a:lnSpc>
      <a:spcBef>
        <a:spcPct val="0"/>
      </a:spcBef>
      <a:spcAft>
        <a:spcPct val="0"/>
      </a:spcAft>
      <a:defRPr sz="9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171450" algn="l" defTabSz="171450" rtl="0" eaLnBrk="0" fontAlgn="base" hangingPunct="0">
      <a:lnSpc>
        <a:spcPct val="125000"/>
      </a:lnSpc>
      <a:spcBef>
        <a:spcPct val="0"/>
      </a:spcBef>
      <a:spcAft>
        <a:spcPct val="0"/>
      </a:spcAft>
      <a:defRPr sz="9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257175" algn="l" defTabSz="171450" rtl="0" eaLnBrk="0" fontAlgn="base" hangingPunct="0">
      <a:lnSpc>
        <a:spcPct val="125000"/>
      </a:lnSpc>
      <a:spcBef>
        <a:spcPct val="0"/>
      </a:spcBef>
      <a:spcAft>
        <a:spcPct val="0"/>
      </a:spcAft>
      <a:defRPr sz="9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342900" algn="l" defTabSz="171450" rtl="0" eaLnBrk="0" fontAlgn="base" hangingPunct="0">
      <a:lnSpc>
        <a:spcPct val="125000"/>
      </a:lnSpc>
      <a:spcBef>
        <a:spcPct val="0"/>
      </a:spcBef>
      <a:spcAft>
        <a:spcPct val="0"/>
      </a:spcAft>
      <a:defRPr sz="9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8572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1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4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4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85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7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9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0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1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05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64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5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5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3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5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0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8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35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7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6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6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048500" cy="857250"/>
          </a:xfrm>
          <a:prstGeom prst="rect">
            <a:avLst/>
          </a:prstGeom>
        </p:spPr>
        <p:txBody>
          <a:bodyPr vert="horz" lIns="34290" tIns="17145" rIns="34290" bIns="17145" anchor="ctr"/>
          <a:lstStyle>
            <a:lvl1pPr algn="l">
              <a:defRPr sz="28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D2BE4B-BC3E-48D8-88C3-526CA3D8F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9"/>
          <a:stretch/>
        </p:blipFill>
        <p:spPr>
          <a:xfrm>
            <a:off x="-12786" y="0"/>
            <a:ext cx="9156786" cy="1130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2D71A-C8AB-43B5-A358-FB6CA2716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0" y="123478"/>
            <a:ext cx="1006100" cy="1008112"/>
          </a:xfrm>
          <a:prstGeom prst="rect">
            <a:avLst/>
          </a:prstGeom>
        </p:spPr>
      </p:pic>
      <p:pic>
        <p:nvPicPr>
          <p:cNvPr id="12" name="Picture 13" descr="Edison-logo-h.png">
            <a:extLst>
              <a:ext uri="{FF2B5EF4-FFF2-40B4-BE49-F238E27FC236}">
                <a16:creationId xmlns:a16="http://schemas.microsoft.com/office/drawing/2014/main" id="{640666DD-A4A3-46F6-B100-3093AB39B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5" y="4633236"/>
            <a:ext cx="877499" cy="4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370DA7-7597-49DA-81C4-A0640219621A}"/>
              </a:ext>
            </a:extLst>
          </p:cNvPr>
          <p:cNvSpPr txBox="1"/>
          <p:nvPr userDrawn="1"/>
        </p:nvSpPr>
        <p:spPr>
          <a:xfrm>
            <a:off x="288032" y="771550"/>
            <a:ext cx="1115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AUSTRALIA 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3C3BA8-022B-418A-A004-29A128214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467881" y="-3387414"/>
            <a:ext cx="168675" cy="9183564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13E7F-0AEB-41FC-B792-4797742729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2040" y="4677692"/>
            <a:ext cx="1287351" cy="3668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C6D00-B524-456F-AF5D-0C0957E1E5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28383" y="4662609"/>
            <a:ext cx="916491" cy="3819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A97B49-CDFD-4F43-BE23-4F01E32AA1DF}"/>
              </a:ext>
            </a:extLst>
          </p:cNvPr>
          <p:cNvSpPr txBox="1"/>
          <p:nvPr userDrawn="1"/>
        </p:nvSpPr>
        <p:spPr>
          <a:xfrm>
            <a:off x="3972537" y="4683122"/>
            <a:ext cx="1115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Sponsored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F39A4-18A7-49B7-838A-16E902F734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2200" y="4646078"/>
            <a:ext cx="1560596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048500" cy="857250"/>
          </a:xfrm>
          <a:prstGeom prst="rect">
            <a:avLst/>
          </a:prstGeom>
        </p:spPr>
        <p:txBody>
          <a:bodyPr vert="horz" lIns="34290" tIns="17145" rIns="34290" bIns="17145" anchor="ctr"/>
          <a:lstStyle>
            <a:lvl1pPr algn="l">
              <a:defRPr sz="2800">
                <a:solidFill>
                  <a:schemeClr val="bg1"/>
                </a:solidFill>
                <a:latin typeface="Euphemia" panose="020B05030401020201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4C6F4-A4A0-4BB2-80D9-E4086E2B6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9"/>
          <a:stretch/>
        </p:blipFill>
        <p:spPr>
          <a:xfrm>
            <a:off x="-12786" y="0"/>
            <a:ext cx="9156786" cy="1130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ABB31-596F-43A9-87A4-DCC7764B9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0" y="123478"/>
            <a:ext cx="1006100" cy="1008112"/>
          </a:xfrm>
          <a:prstGeom prst="rect">
            <a:avLst/>
          </a:prstGeom>
        </p:spPr>
      </p:pic>
      <p:pic>
        <p:nvPicPr>
          <p:cNvPr id="12" name="Picture 13" descr="Edison-logo-h.png">
            <a:extLst>
              <a:ext uri="{FF2B5EF4-FFF2-40B4-BE49-F238E27FC236}">
                <a16:creationId xmlns:a16="http://schemas.microsoft.com/office/drawing/2014/main" id="{052F6868-B332-4C08-96C3-599DC55B0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5" y="4633236"/>
            <a:ext cx="877499" cy="4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93D63C-98BE-4B99-A58D-3091FB614758}"/>
              </a:ext>
            </a:extLst>
          </p:cNvPr>
          <p:cNvSpPr txBox="1"/>
          <p:nvPr userDrawn="1"/>
        </p:nvSpPr>
        <p:spPr>
          <a:xfrm>
            <a:off x="288032" y="771550"/>
            <a:ext cx="1115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AUSTRALIA 2017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82D016-B9CA-4E6B-94C5-4570A9A3E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467881" y="-3387414"/>
            <a:ext cx="168675" cy="9183564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E5BB97-DFFC-4AA6-8D7E-DD3ECFDD0F56}"/>
              </a:ext>
            </a:extLst>
          </p:cNvPr>
          <p:cNvSpPr txBox="1"/>
          <p:nvPr userDrawn="1"/>
        </p:nvSpPr>
        <p:spPr>
          <a:xfrm>
            <a:off x="3972537" y="4683122"/>
            <a:ext cx="1115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Century Gothic" panose="020B0502020202020204" pitchFamily="34" charset="0"/>
              </a:rPr>
              <a:t>Sponsored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13E7F-0AEB-41FC-B792-4797742729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2040" y="4677692"/>
            <a:ext cx="1287351" cy="3668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3C6D00-B524-456F-AF5D-0C0957E1E5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28383" y="4662609"/>
            <a:ext cx="916491" cy="381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3F39A4-18A7-49B7-838A-16E902F734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2200" y="4646078"/>
            <a:ext cx="1560596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2BE4B-BC3E-48D8-88C3-526CA3D8F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9"/>
          <a:stretch/>
        </p:blipFill>
        <p:spPr>
          <a:xfrm>
            <a:off x="-12786" y="0"/>
            <a:ext cx="9156786" cy="1130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13E7F-0AEB-41FC-B792-4797742729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512" y="4659982"/>
            <a:ext cx="1287351" cy="36688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12786" y="1106930"/>
            <a:ext cx="9156786" cy="168676"/>
          </a:xfrm>
          <a:prstGeom prst="rect">
            <a:avLst/>
          </a:prstGeom>
          <a:solidFill>
            <a:srgbClr val="007DC3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4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</p:sldLayoutIdLst>
  <p:txStyles>
    <p:titleStyle>
      <a:lvl1pPr algn="ctr" defTabSz="309563" rtl="0" eaLnBrk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+mj-lt"/>
          <a:ea typeface="MS PGothic" pitchFamily="34" charset="-128"/>
          <a:cs typeface="+mj-cs"/>
          <a:sym typeface="Novecento wide" charset="0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MS PGothic" pitchFamily="34" charset="-128"/>
          <a:cs typeface="Novecento wide" charset="0"/>
          <a:sym typeface="Novecento wide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MS PGothic" pitchFamily="34" charset="-128"/>
          <a:cs typeface="Novecento wide" charset="0"/>
          <a:sym typeface="Novecento wide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MS PGothic" pitchFamily="34" charset="-128"/>
          <a:cs typeface="Novecento wide" charset="0"/>
          <a:sym typeface="Novecento wide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MS PGothic" pitchFamily="34" charset="-128"/>
          <a:cs typeface="Novecento wide" charset="0"/>
          <a:sym typeface="Novecento wide" charset="0"/>
        </a:defRPr>
      </a:lvl5pPr>
      <a:lvl6pPr marL="171450" algn="ctr" defTabSz="309563" rtl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ＭＳ Ｐゴシック" charset="0"/>
          <a:cs typeface="Novecento wide" charset="0"/>
          <a:sym typeface="Novecento wide" charset="0"/>
        </a:defRPr>
      </a:lvl6pPr>
      <a:lvl7pPr marL="342900" algn="ctr" defTabSz="309563" rtl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ＭＳ Ｐゴシック" charset="0"/>
          <a:cs typeface="Novecento wide" charset="0"/>
          <a:sym typeface="Novecento wide" charset="0"/>
        </a:defRPr>
      </a:lvl7pPr>
      <a:lvl8pPr marL="514350" algn="ctr" defTabSz="309563" rtl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ＭＳ Ｐゴシック" charset="0"/>
          <a:cs typeface="Novecento wide" charset="0"/>
          <a:sym typeface="Novecento wide" charset="0"/>
        </a:defRPr>
      </a:lvl8pPr>
      <a:lvl9pPr marL="685800" algn="ctr" defTabSz="309563" rtl="0" fontAlgn="base" hangingPunct="0">
        <a:spcBef>
          <a:spcPct val="0"/>
        </a:spcBef>
        <a:spcAft>
          <a:spcPct val="0"/>
        </a:spcAft>
        <a:defRPr sz="7500" b="1">
          <a:solidFill>
            <a:srgbClr val="FFFFFF"/>
          </a:solidFill>
          <a:latin typeface="Novecento wide" charset="0"/>
          <a:ea typeface="ＭＳ Ｐゴシック" charset="0"/>
          <a:cs typeface="Novecento wide" charset="0"/>
          <a:sym typeface="Novecento wide" charset="0"/>
        </a:defRPr>
      </a:lvl9pPr>
    </p:titleStyle>
    <p:bodyStyle>
      <a:lvl1pPr marL="128588" indent="-128588" algn="l" defTabSz="309563" rtl="0" eaLnBrk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MS PGothic" pitchFamily="34" charset="-128"/>
          <a:cs typeface="+mn-cs"/>
          <a:sym typeface="Helvetica Light" pitchFamily="-95" charset="0"/>
        </a:defRPr>
      </a:lvl1pPr>
      <a:lvl2pPr marL="85725" indent="85725" algn="l" defTabSz="309563" rtl="0" eaLnBrk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pitchFamily="-95" charset="0"/>
        </a:defRPr>
      </a:lvl2pPr>
      <a:lvl3pPr marL="171450" indent="171450" algn="l" defTabSz="309563" rtl="0" eaLnBrk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pitchFamily="-95" charset="0"/>
        </a:defRPr>
      </a:lvl3pPr>
      <a:lvl4pPr marL="257175" indent="257175" algn="l" defTabSz="309563" rtl="0" eaLnBrk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pitchFamily="-95" charset="0"/>
        </a:defRPr>
      </a:lvl4pPr>
      <a:lvl5pPr marL="342900" indent="342900" algn="l" defTabSz="309563" rtl="0" eaLnBrk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pitchFamily="-95" charset="0"/>
        </a:defRPr>
      </a:lvl5pPr>
      <a:lvl6pPr marL="514350" algn="l" defTabSz="309563" rtl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685800" algn="l" defTabSz="309563" rtl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857250" algn="l" defTabSz="309563" rtl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1028700" algn="l" defTabSz="309563" rtl="0" fontAlgn="base" hangingPunct="0">
        <a:lnSpc>
          <a:spcPct val="120000"/>
        </a:lnSpc>
        <a:spcBef>
          <a:spcPts val="750"/>
        </a:spcBef>
        <a:spcAft>
          <a:spcPct val="0"/>
        </a:spcAft>
        <a:defRPr sz="2000">
          <a:solidFill>
            <a:srgbClr val="53585F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hshannan.parker@commercialradio.com.a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icolem\Desktop\id_logo_black purpl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 b="62254"/>
          <a:stretch/>
        </p:blipFill>
        <p:spPr bwMode="auto">
          <a:xfrm>
            <a:off x="-36512" y="0"/>
            <a:ext cx="9198508" cy="34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colem\Desktop\id_logo_black purp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3" y="557232"/>
            <a:ext cx="8856130" cy="22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AutoShape 11"/>
          <p:cNvSpPr>
            <a:spLocks/>
          </p:cNvSpPr>
          <p:nvPr/>
        </p:nvSpPr>
        <p:spPr bwMode="auto">
          <a:xfrm>
            <a:off x="466725" y="3794125"/>
            <a:ext cx="1528763" cy="830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188"/>
              </a:spcBef>
              <a:defRPr/>
            </a:pPr>
            <a:endParaRPr lang="en-US" sz="1600" b="1" dirty="0">
              <a:solidFill>
                <a:schemeClr val="tx2"/>
              </a:solidFill>
              <a:latin typeface="Euphemia" panose="020B0503040102020104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2125663" y="3786188"/>
            <a:ext cx="1528762" cy="830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188"/>
              </a:spcBef>
              <a:defRPr/>
            </a:pPr>
            <a:endParaRPr lang="en-US" sz="1600" b="1" dirty="0">
              <a:solidFill>
                <a:schemeClr val="tx2"/>
              </a:solidFill>
              <a:latin typeface="Euphemia" panose="020B0503040102020104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23" name="AutoShape 11"/>
          <p:cNvSpPr>
            <a:spLocks/>
          </p:cNvSpPr>
          <p:nvPr/>
        </p:nvSpPr>
        <p:spPr bwMode="auto">
          <a:xfrm>
            <a:off x="6228184" y="2787774"/>
            <a:ext cx="2823319" cy="830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188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#INFINITEDIALAUSTRALIA</a:t>
            </a:r>
          </a:p>
        </p:txBody>
      </p:sp>
      <p:pic>
        <p:nvPicPr>
          <p:cNvPr id="16" name="Picture 13" descr="Edison-logo-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3" y="4042217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39752" y="2124601"/>
            <a:ext cx="5738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AUSTRALIA 2017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403160" y="-1034954"/>
            <a:ext cx="247155" cy="92705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B149C4-1672-429B-A407-32066AD91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4139898"/>
            <a:ext cx="1541890" cy="642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4139898"/>
            <a:ext cx="2117215" cy="603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FFF4E3-56FB-4D0C-8F92-AF3CD8C57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4101666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376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652463" y="1337070"/>
          <a:ext cx="7956278" cy="3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Online Listening to AM/FM Radio</a:t>
            </a:r>
            <a:br>
              <a:rPr lang="en-US" altLang="en-US" sz="3000" dirty="0"/>
            </a:br>
            <a:r>
              <a:rPr lang="en-US" altLang="en-US" sz="3000" dirty="0"/>
              <a:t>in Australia in the Last Month</a:t>
            </a:r>
            <a:endParaRPr lang="en-US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39752" y="1491630"/>
            <a:ext cx="446449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AM/FM radio stations online in last month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749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165225"/>
          <a:ext cx="8480300" cy="346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Online Listening to AM/FM Radio</a:t>
            </a:r>
            <a:br>
              <a:rPr lang="en-US" altLang="en-US" sz="3000" dirty="0"/>
            </a:br>
            <a:r>
              <a:rPr lang="en-US" altLang="en-US" sz="3000" dirty="0"/>
              <a:t>in the Last Month</a:t>
            </a:r>
            <a:endParaRPr lang="en-US" sz="3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39752" y="1491630"/>
            <a:ext cx="446449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AM/FM radio stations online in last month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878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652463" y="1337070"/>
          <a:ext cx="7956278" cy="3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Online Listening to AM/FM Radio</a:t>
            </a:r>
            <a:br>
              <a:rPr lang="en-US" altLang="en-US" sz="3000" dirty="0"/>
            </a:br>
            <a:r>
              <a:rPr lang="en-US" altLang="en-US" sz="3000" dirty="0"/>
              <a:t>in Australia in the Last Week</a:t>
            </a:r>
            <a:endParaRPr lang="en-US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39752" y="1491630"/>
            <a:ext cx="446449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AM/FM radio stations online in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18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175362" y="-902716"/>
            <a:ext cx="702750" cy="92705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0538"/>
            <a:ext cx="9151938" cy="3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7938" y="3368675"/>
            <a:ext cx="9151938" cy="627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AUDIO AGGREGATORS</a:t>
            </a:r>
          </a:p>
        </p:txBody>
      </p:sp>
      <p:pic>
        <p:nvPicPr>
          <p:cNvPr id="11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13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/>
          </p:nvPr>
        </p:nvGraphicFramePr>
        <p:xfrm>
          <a:off x="0" y="1995686"/>
          <a:ext cx="8943975" cy="273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Audio Aggregator Brand</a:t>
            </a:r>
            <a:br>
              <a:rPr lang="en-US" altLang="en-US" sz="3000" dirty="0"/>
            </a:br>
            <a:r>
              <a:rPr lang="en-US" altLang="en-US" sz="3000" dirty="0"/>
              <a:t>Awareness in Australia</a:t>
            </a:r>
            <a:endParaRPr lang="en-US" sz="3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76165" y="1493960"/>
            <a:ext cx="2591644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aware of audio aggregator brand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</p:spTree>
    <p:extLst>
      <p:ext uri="{BB962C8B-B14F-4D97-AF65-F5344CB8AC3E}">
        <p14:creationId xmlns:p14="http://schemas.microsoft.com/office/powerpoint/2010/main" val="27504670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/>
          </p:nvPr>
        </p:nvGraphicFramePr>
        <p:xfrm>
          <a:off x="11038" y="1851670"/>
          <a:ext cx="8943975" cy="3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Audio Aggregator Brand Awareness</a:t>
            </a:r>
            <a:endParaRPr lang="en-US" sz="3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76165" y="1493960"/>
            <a:ext cx="2591644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aware of audio aggregator brand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826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/>
          </p:nvPr>
        </p:nvGraphicFramePr>
        <p:xfrm>
          <a:off x="0" y="1721611"/>
          <a:ext cx="8943975" cy="3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Audio Aggregators:</a:t>
            </a:r>
            <a:br>
              <a:rPr lang="en-US" altLang="en-US" sz="3000" dirty="0"/>
            </a:br>
            <a:r>
              <a:rPr lang="en-US" altLang="en-US" sz="3000" dirty="0"/>
              <a:t>Monthly Listening in Australia</a:t>
            </a:r>
            <a:endParaRPr lang="en-US" sz="3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76165" y="1493960"/>
            <a:ext cx="2591644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aggregator in last month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390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/>
          </p:nvPr>
        </p:nvGraphicFramePr>
        <p:xfrm>
          <a:off x="0" y="1721611"/>
          <a:ext cx="8943975" cy="3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Audio Aggregators:</a:t>
            </a:r>
            <a:br>
              <a:rPr lang="en-US" altLang="en-US" sz="3000" dirty="0"/>
            </a:br>
            <a:r>
              <a:rPr lang="en-US" altLang="en-US" sz="3000" dirty="0"/>
              <a:t>Weekly Listening in Australia</a:t>
            </a:r>
            <a:endParaRPr lang="en-US" sz="3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76165" y="1493960"/>
            <a:ext cx="2591644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aggregator in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272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175362" y="-902716"/>
            <a:ext cx="702750" cy="92705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0538"/>
            <a:ext cx="9151938" cy="3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7938" y="3368675"/>
            <a:ext cx="9151938" cy="627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ONLINE AUDIO STREAMING SERVICES</a:t>
            </a:r>
          </a:p>
        </p:txBody>
      </p:sp>
      <p:pic>
        <p:nvPicPr>
          <p:cNvPr id="11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94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/>
          </p:nvPr>
        </p:nvGraphicFramePr>
        <p:xfrm>
          <a:off x="0" y="1650969"/>
          <a:ext cx="8943975" cy="279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Awareness of Online Audio</a:t>
            </a:r>
            <a:br>
              <a:rPr lang="en-US" altLang="en-US" sz="3000" dirty="0"/>
            </a:br>
            <a:r>
              <a:rPr lang="en-US" altLang="en-US" sz="3000" dirty="0"/>
              <a:t>Streaming Services in Australia</a:t>
            </a:r>
            <a:endParaRPr lang="en-US" sz="30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1510FD3-2638-4017-94DC-4890C4A7C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3" y="4515966"/>
            <a:ext cx="3902347" cy="1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700" i="1" dirty="0">
                <a:solidFill>
                  <a:schemeClr val="tx2"/>
                </a:solidFill>
                <a:latin typeface="Euphemia" pitchFamily="34" charset="0"/>
              </a:rPr>
              <a:t>*Asked as “Apple Music, the paid music subscription from Apple”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76164" y="1493960"/>
            <a:ext cx="3124027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aware of online audio streaming service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532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812" y="1419622"/>
            <a:ext cx="84886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eaLnBrk="0">
              <a:buFont typeface="Arial" panose="020B0604020202020204" pitchFamily="34" charset="0"/>
              <a:buChar char="•"/>
            </a:pPr>
            <a: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  <a:t>Contemporary rebrand of our industry marketing campaign - August 2017</a:t>
            </a:r>
            <a:b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endParaRPr lang="en-AU" altLang="en-US" sz="1700" dirty="0">
              <a:solidFill>
                <a:schemeClr val="tx2"/>
              </a:solidFill>
              <a:latin typeface="Euphemia" panose="020B0503040102020104" pitchFamily="34" charset="0"/>
            </a:endParaRPr>
          </a:p>
          <a:p>
            <a:pPr marL="285750" indent="-285750" algn="l" eaLnBrk="0">
              <a:buFont typeface="Arial" panose="020B0604020202020204" pitchFamily="34" charset="0"/>
              <a:buChar char="•"/>
            </a:pPr>
            <a: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  <a:t>Automated Holdings – first all of media automated rollout - September 2017 </a:t>
            </a:r>
            <a:b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endParaRPr lang="en-AU" altLang="en-US" sz="1700" dirty="0">
              <a:solidFill>
                <a:schemeClr val="tx2"/>
              </a:solidFill>
              <a:latin typeface="Euphemia" panose="020B0503040102020104" pitchFamily="34" charset="0"/>
            </a:endParaRPr>
          </a:p>
          <a:p>
            <a:pPr marL="285750" indent="-285750" algn="l" eaLnBrk="0">
              <a:buFont typeface="Arial" panose="020B0604020202020204" pitchFamily="34" charset="0"/>
              <a:buChar char="•"/>
            </a:pPr>
            <a: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  <a:t>Ongoing review of radio audience measurement</a:t>
            </a:r>
            <a:b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endParaRPr lang="en-AU" altLang="en-US" sz="1700" dirty="0">
              <a:solidFill>
                <a:schemeClr val="tx2"/>
              </a:solidFill>
              <a:latin typeface="Euphemia" panose="020B0503040102020104" pitchFamily="34" charset="0"/>
            </a:endParaRPr>
          </a:p>
          <a:p>
            <a:pPr marL="285750" indent="-285750" algn="l" eaLnBrk="0">
              <a:buFont typeface="Arial" panose="020B0604020202020204" pitchFamily="34" charset="0"/>
              <a:buChar char="•"/>
            </a:pPr>
            <a: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  <a:t>Regional surveys – nearly 50 surveys across Australia</a:t>
            </a:r>
            <a:b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endParaRPr lang="en-AU" altLang="en-US" sz="1700" dirty="0">
              <a:solidFill>
                <a:schemeClr val="tx2"/>
              </a:solidFill>
              <a:latin typeface="Euphemia" panose="020B0503040102020104" pitchFamily="34" charset="0"/>
            </a:endParaRPr>
          </a:p>
          <a:p>
            <a:pPr marL="285750" indent="-285750" algn="l" eaLnBrk="0">
              <a:buFont typeface="Arial" panose="020B0604020202020204" pitchFamily="34" charset="0"/>
              <a:buChar char="•"/>
            </a:pPr>
            <a: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  <a:t>Ongoing promotion of </a:t>
            </a:r>
            <a:r>
              <a:rPr lang="en-AU" altLang="en-US" sz="1700" dirty="0" err="1">
                <a:solidFill>
                  <a:schemeClr val="tx2"/>
                </a:solidFill>
                <a:latin typeface="Euphemia" panose="020B0503040102020104" pitchFamily="34" charset="0"/>
              </a:rPr>
              <a:t>RadioApp</a:t>
            </a:r>
            <a: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  <a:t> – new stations, new features</a:t>
            </a:r>
            <a:b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endParaRPr lang="en-AU" altLang="en-US" sz="1700" dirty="0">
              <a:solidFill>
                <a:schemeClr val="tx2"/>
              </a:solidFill>
              <a:latin typeface="Euphemia" panose="020B0503040102020104" pitchFamily="34" charset="0"/>
            </a:endParaRPr>
          </a:p>
          <a:p>
            <a:pPr marL="285750" indent="-285750" algn="l" eaLnBrk="0">
              <a:buFont typeface="Arial" panose="020B0604020202020204" pitchFamily="34" charset="0"/>
              <a:buChar char="•"/>
            </a:pPr>
            <a: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  <a:t>National Radio Conference &amp; ACRAs - 13 &amp; 14 October 2017 </a:t>
            </a:r>
            <a:br>
              <a:rPr lang="en-AU" altLang="en-US" sz="17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endParaRPr lang="en-AU" altLang="en-US" sz="1700" dirty="0">
              <a:solidFill>
                <a:schemeClr val="tx2"/>
              </a:solidFill>
              <a:latin typeface="Euphemia" panose="020B0503040102020104" pitchFamily="34" charset="0"/>
            </a:endParaRPr>
          </a:p>
          <a:p>
            <a:pPr marL="342900" indent="-342900" algn="l">
              <a:buFont typeface="Arial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11560" y="274340"/>
            <a:ext cx="7048500" cy="857250"/>
          </a:xfrm>
          <a:prstGeom prst="rect">
            <a:avLst/>
          </a:prstGeom>
        </p:spPr>
        <p:txBody>
          <a:bodyPr/>
          <a:lstStyle>
            <a:lvl1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+mj-lt"/>
                <a:ea typeface="MS PGothic" pitchFamily="34" charset="-128"/>
                <a:cs typeface="+mj-cs"/>
                <a:sym typeface="Novecento wide" charset="0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2pPr>
            <a:lvl3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3pPr>
            <a:lvl4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4pPr>
            <a:lvl5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5pPr>
            <a:lvl6pPr marL="1714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6pPr>
            <a:lvl7pPr marL="3429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7pPr>
            <a:lvl8pPr marL="5143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8pPr>
            <a:lvl9pPr marL="6858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9pPr>
          </a:lstStyle>
          <a:p>
            <a:pPr algn="l"/>
            <a:r>
              <a:rPr lang="en-US" sz="3000" kern="0" dirty="0">
                <a:latin typeface="Euphemia" panose="020B0503040102020104" pitchFamily="34" charset="0"/>
              </a:rPr>
              <a:t>Commercial Radio Australia Initiatives</a:t>
            </a:r>
          </a:p>
        </p:txBody>
      </p:sp>
    </p:spTree>
    <p:extLst>
      <p:ext uri="{BB962C8B-B14F-4D97-AF65-F5344CB8AC3E}">
        <p14:creationId xmlns:p14="http://schemas.microsoft.com/office/powerpoint/2010/main" val="11025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/>
          </p:nvPr>
        </p:nvGraphicFramePr>
        <p:xfrm>
          <a:off x="0" y="1650971"/>
          <a:ext cx="8943975" cy="293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Awareness of Online Audio</a:t>
            </a:r>
            <a:br>
              <a:rPr lang="en-US" altLang="en-US" sz="3000" dirty="0"/>
            </a:br>
            <a:r>
              <a:rPr lang="en-US" altLang="en-US" sz="3000" dirty="0"/>
              <a:t>Streaming Services</a:t>
            </a:r>
            <a:endParaRPr lang="en-US" sz="3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2353" y="4515966"/>
            <a:ext cx="3902347" cy="1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700" i="1" dirty="0">
                <a:solidFill>
                  <a:schemeClr val="tx2"/>
                </a:solidFill>
                <a:latin typeface="Euphemia" pitchFamily="34" charset="0"/>
              </a:rPr>
              <a:t>*Asked as “Apple Music, the paid music subscription from Apple”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76164" y="1493960"/>
            <a:ext cx="3124027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aware of online audio streaming service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361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/>
          </p:nvPr>
        </p:nvGraphicFramePr>
        <p:xfrm>
          <a:off x="0" y="1721611"/>
          <a:ext cx="8943975" cy="3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dirty="0"/>
              <a:t>Listening to Online Audio Streaming Services in Australia in the Last Week</a:t>
            </a:r>
            <a:endParaRPr lang="en-US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85423A2-9984-4C87-9D91-4BC523F5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3" y="4515966"/>
            <a:ext cx="3902347" cy="14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700" i="1" dirty="0">
                <a:solidFill>
                  <a:schemeClr val="tx2"/>
                </a:solidFill>
                <a:latin typeface="Euphemia" pitchFamily="34" charset="0"/>
              </a:rPr>
              <a:t>*Asked as “Apple Music, the paid music subscription from Apple”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3648" y="1117871"/>
            <a:ext cx="4464496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176164" y="1493960"/>
            <a:ext cx="3772100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online audio streaming service in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358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185004" y="-912358"/>
            <a:ext cx="702750" cy="9289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7938" y="3368675"/>
            <a:ext cx="9151938" cy="627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IN-CAR AUDIO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" y="-20538"/>
            <a:ext cx="9282238" cy="3435846"/>
          </a:xfrm>
          <a:prstGeom prst="rect">
            <a:avLst/>
          </a:prstGeom>
        </p:spPr>
      </p:pic>
      <p:pic>
        <p:nvPicPr>
          <p:cNvPr id="13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107504" y="1907491"/>
          <a:ext cx="8813856" cy="288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Audio Sources Used in Car in Australia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D2929F9-159C-47BF-B0B9-F4B2D60D9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Age 18+ and has driven/ridden in car in last month; 88%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3772100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currently ever using audio source in car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03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179512" y="1851670"/>
          <a:ext cx="8741848" cy="293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Audio Sources Used in Car</a:t>
            </a:r>
            <a:endParaRPr lang="en-US" sz="30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29B6E76-47AF-4338-8A4D-2EDA21848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Age 18+ and has driven/ridden in car in last month; 88%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3772100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currently ever using audio source in car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9929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5"/>
          <p:cNvGraphicFramePr>
            <a:graphicFrameLocks/>
          </p:cNvGraphicFramePr>
          <p:nvPr>
            <p:extLst/>
          </p:nvPr>
        </p:nvGraphicFramePr>
        <p:xfrm>
          <a:off x="484188" y="1563638"/>
          <a:ext cx="83439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331640" y="771550"/>
            <a:ext cx="720080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l" eaLnBrk="0">
              <a:lnSpc>
                <a:spcPct val="80000"/>
              </a:lnSpc>
            </a:pPr>
            <a:r>
              <a:rPr lang="en-US" altLang="en-US" sz="1400" i="1" dirty="0">
                <a:solidFill>
                  <a:schemeClr val="bg1"/>
                </a:solidFill>
                <a:latin typeface="Euphemia" panose="020B0503040102020104" pitchFamily="34" charset="0"/>
                <a:cs typeface="Arial" pitchFamily="34" charset="0"/>
              </a:rPr>
              <a:t>“In your primary car, how often do you use…?”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-20538"/>
            <a:ext cx="7048500" cy="857250"/>
          </a:xfrm>
        </p:spPr>
        <p:txBody>
          <a:bodyPr/>
          <a:lstStyle/>
          <a:p>
            <a:pPr eaLnBrk="1"/>
            <a:r>
              <a:rPr lang="en-US" altLang="en-US" sz="2000" dirty="0"/>
              <a:t>Audio Sources Used at Least</a:t>
            </a:r>
            <a:br>
              <a:rPr lang="en-US" altLang="en-US" sz="2000" dirty="0"/>
            </a:br>
            <a:r>
              <a:rPr lang="en-US" altLang="en-US" sz="2000" dirty="0"/>
              <a:t>‘Most of the Times’ in Car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99C16CF-9073-4105-A2CC-8B1357CE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Age 18+ and has driven/ridden in car in last month; 88%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using audio source “most of” or “almost all of” times in car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090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185004" y="-912358"/>
            <a:ext cx="702750" cy="9289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7938" y="3368675"/>
            <a:ext cx="9151938" cy="627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PODCASTING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" y="-1"/>
            <a:ext cx="9151938" cy="3387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13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125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635646"/>
          <a:ext cx="8343900" cy="281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sz="3000" dirty="0"/>
              <a:t>Familiar with the term</a:t>
            </a:r>
            <a:br>
              <a:rPr lang="en-US" altLang="en-US" sz="3000" dirty="0"/>
            </a:br>
            <a:r>
              <a:rPr lang="en-US" altLang="en-US" sz="3000" dirty="0"/>
              <a:t>“Podcasting” in Australia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familiar with the term podcasting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5155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165225"/>
          <a:ext cx="8343900" cy="342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Familiar with the term “Podcasting”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familiar with the term podcasting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6401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419622"/>
          <a:ext cx="8343900" cy="303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sz="3000" dirty="0"/>
              <a:t>Monthly Podcast Listening in Australia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 podcast in the last month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350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Study Overview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23528" y="1521750"/>
            <a:ext cx="8208912" cy="306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tIns="17145" rIns="34290" bIns="17145">
            <a:spAutoFit/>
          </a:bodyPr>
          <a:lstStyle>
            <a:lvl1pPr marL="685800" indent="-6858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1143000" indent="-6858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Euphemia" panose="020B0503040102020104" pitchFamily="34" charset="0"/>
              </a:rPr>
              <a:t>The Infinite Dial is the longest-running survey of digital media consumer behavior in America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Euphemia" panose="020B0503040102020104" pitchFamily="34" charset="0"/>
              </a:rPr>
              <a:t>This inaugural Infinite Dial Australia report mirrors the Infinite Dial U.S. reports which have been undertaken annually since 1998 by Edison Research and cover a wide range of online digital media topics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Euphemia" panose="020B0503040102020104" pitchFamily="34" charset="0"/>
              </a:rPr>
              <a:t>Infinite Dial Australia explores the penetration of online digital audio and social media in Australia and the online platforms and technologies that Australians are using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Euphemia" panose="020B0503040102020104" pitchFamily="34" charset="0"/>
              </a:rPr>
              <a:t>This study is designed to allow for direct comparisons between the Australian and U.S. markets</a:t>
            </a:r>
          </a:p>
          <a:p>
            <a:pPr marL="0" indent="0" algn="l"/>
            <a:endParaRPr lang="en-US" sz="1700" dirty="0">
              <a:solidFill>
                <a:schemeClr val="tx2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53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4" t="-87175"/>
          <a:stretch/>
        </p:blipFill>
        <p:spPr>
          <a:xfrm>
            <a:off x="5869172" y="3423684"/>
            <a:ext cx="2159212" cy="2281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Monthly Podcast Listening</a:t>
            </a:r>
            <a:r>
              <a:rPr lang="en-US" altLang="en-US" sz="3000" u="sng" dirty="0"/>
              <a:t> 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 podcast in the last month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  <p:graphicFrame>
        <p:nvGraphicFramePr>
          <p:cNvPr id="10" name="Chart 5"/>
          <p:cNvGraphicFramePr>
            <a:graphicFrameLocks/>
          </p:cNvGraphicFramePr>
          <p:nvPr>
            <p:extLst/>
          </p:nvPr>
        </p:nvGraphicFramePr>
        <p:xfrm>
          <a:off x="484188" y="1165225"/>
          <a:ext cx="8343900" cy="342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673054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419622"/>
          <a:ext cx="8343900" cy="303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/>
            <a:r>
              <a:rPr lang="en-US" altLang="en-US" sz="3000" dirty="0"/>
              <a:t>Monthly Podcast Listening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 podcast in the last month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2474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652463" y="1337070"/>
          <a:ext cx="7956278" cy="3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488832" cy="857250"/>
          </a:xfrm>
        </p:spPr>
        <p:txBody>
          <a:bodyPr/>
          <a:lstStyle/>
          <a:p>
            <a:r>
              <a:rPr lang="en-US" altLang="en-US" sz="3000" dirty="0"/>
              <a:t>Weekly Podcast Listening in Australia</a:t>
            </a:r>
            <a:endParaRPr lang="en-US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 podcast in the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9583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-80532"/>
          <a:stretch/>
        </p:blipFill>
        <p:spPr>
          <a:xfrm>
            <a:off x="3923414" y="3625702"/>
            <a:ext cx="3688537" cy="2200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Weekly Podcast Listening</a:t>
            </a:r>
            <a:r>
              <a:rPr lang="en-US" altLang="en-US" sz="3000" u="sng" dirty="0"/>
              <a:t> 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 podcast in the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  <p:graphicFrame>
        <p:nvGraphicFramePr>
          <p:cNvPr id="9" name="Chart 5"/>
          <p:cNvGraphicFramePr>
            <a:graphicFrameLocks/>
          </p:cNvGraphicFramePr>
          <p:nvPr>
            <p:extLst/>
          </p:nvPr>
        </p:nvGraphicFramePr>
        <p:xfrm>
          <a:off x="484188" y="1165225"/>
          <a:ext cx="8343900" cy="342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332720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1763688" y="1405903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577441" y="1766450"/>
            <a:ext cx="1800347" cy="803297"/>
          </a:xfrm>
          <a:prstGeom prst="rect">
            <a:avLst/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Euphemia" panose="020B0503040102020104" pitchFamily="34" charset="0"/>
              </a:rPr>
              <a:t>Average  of  </a:t>
            </a:r>
            <a:r>
              <a:rPr lang="en-US" sz="1400" u="sng" dirty="0">
                <a:solidFill>
                  <a:schemeClr val="bg1"/>
                </a:solidFill>
                <a:latin typeface="Euphemia" panose="020B0503040102020104" pitchFamily="34" charset="0"/>
              </a:rPr>
              <a:t>six </a:t>
            </a:r>
            <a:r>
              <a:rPr lang="en-US" sz="1400" dirty="0">
                <a:solidFill>
                  <a:schemeClr val="bg1"/>
                </a:solidFill>
                <a:latin typeface="Euphemia" panose="020B0503040102020104" pitchFamily="34" charset="0"/>
              </a:rPr>
              <a:t>podcasts  listened in last  week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Number of Podcasts</a:t>
            </a:r>
            <a:br>
              <a:rPr lang="en-US" altLang="en-US" sz="3000" dirty="0"/>
            </a:br>
            <a:r>
              <a:rPr lang="en-US" altLang="en-US" sz="3000" dirty="0"/>
              <a:t>Listened to in Last Week in Australia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2CD806E-24D8-4504-883C-DBE93A3B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Weekly Podcast Listeners</a:t>
            </a:r>
          </a:p>
        </p:txBody>
      </p:sp>
    </p:spTree>
    <p:extLst>
      <p:ext uri="{BB962C8B-B14F-4D97-AF65-F5344CB8AC3E}">
        <p14:creationId xmlns:p14="http://schemas.microsoft.com/office/powerpoint/2010/main" val="385699978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992888" cy="857250"/>
          </a:xfrm>
        </p:spPr>
        <p:txBody>
          <a:bodyPr/>
          <a:lstStyle/>
          <a:p>
            <a:r>
              <a:rPr lang="en-US" altLang="en-US" sz="3000" dirty="0"/>
              <a:t>Device Used Most Often</a:t>
            </a:r>
            <a:br>
              <a:rPr lang="en-US" altLang="en-US" sz="3000" dirty="0"/>
            </a:br>
            <a:r>
              <a:rPr lang="en-US" altLang="en-US" sz="3000" dirty="0"/>
              <a:t>to Listen to Podcasts</a:t>
            </a:r>
            <a:endParaRPr lang="en-US" sz="3000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05222" y="1575495"/>
          <a:ext cx="8813856" cy="315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66E2B410-EC77-47B6-AF6E-DD51CEA4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Ever Listened to a Podcast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1696621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Euphemia" panose="020B0503040102020104" pitchFamily="34" charset="0"/>
              </a:rPr>
              <a:t>Computer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696621"/>
            <a:ext cx="2802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Euphemia" panose="020B0503040102020104" pitchFamily="34" charset="0"/>
              </a:rPr>
              <a:t>Smartphone/tablet/portable device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1177" y="1718687"/>
            <a:ext cx="1113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Euphemia" panose="020B0503040102020104" pitchFamily="34" charset="0"/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34219933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107504" y="1923678"/>
          <a:ext cx="8813856" cy="286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sz="3000" dirty="0"/>
              <a:t>Podcast Listening Locations in Australia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6F29464-F28A-438F-A2C5-6307834D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Weekly Podcast Listeners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ever listened to podcasts in location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5262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1547664" y="1275606"/>
          <a:ext cx="5832648" cy="33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sz="3000" dirty="0"/>
              <a:t>Amount of Podcast Episode</a:t>
            </a:r>
            <a:br>
              <a:rPr lang="en-US" sz="3000" dirty="0"/>
            </a:br>
            <a:r>
              <a:rPr lang="en-US" sz="3000" dirty="0"/>
              <a:t>Listened to in Australia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F0F6484-E025-4FE2-BBC2-DAD4CEA2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Ever Listened to a Podcast</a:t>
            </a:r>
          </a:p>
        </p:txBody>
      </p:sp>
    </p:spTree>
    <p:extLst>
      <p:ext uri="{BB962C8B-B14F-4D97-AF65-F5344CB8AC3E}">
        <p14:creationId xmlns:p14="http://schemas.microsoft.com/office/powerpoint/2010/main" val="416061976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992888" cy="857250"/>
          </a:xfrm>
        </p:spPr>
        <p:txBody>
          <a:bodyPr/>
          <a:lstStyle/>
          <a:p>
            <a:r>
              <a:rPr lang="en-US" sz="3000" dirty="0"/>
              <a:t>Amount of Podcast Episode Listened To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05222" y="1575495"/>
          <a:ext cx="8813856" cy="315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7664" y="154178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Euphemia" panose="020B0503040102020104" pitchFamily="34" charset="0"/>
              </a:rPr>
              <a:t>The entire</a:t>
            </a:r>
            <a:br>
              <a:rPr lang="en-US" sz="1200" dirty="0">
                <a:solidFill>
                  <a:schemeClr val="accent5">
                    <a:lumMod val="75000"/>
                  </a:schemeClr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Euphemia" panose="020B0503040102020104" pitchFamily="34" charset="0"/>
              </a:rPr>
              <a:t>podcast episode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54968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Euphemia" panose="020B0503040102020104" pitchFamily="34" charset="0"/>
              </a:rPr>
              <a:t>Most of the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Euphemia" panose="020B0503040102020104" pitchFamily="34" charset="0"/>
              </a:rPr>
              <a:t>podcast episode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1541788"/>
            <a:ext cx="179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Euphemia" panose="020B0503040102020104" pitchFamily="34" charset="0"/>
              </a:rPr>
              <a:t>Less than</a:t>
            </a:r>
            <a:br>
              <a:rPr lang="en-US" sz="1200" dirty="0">
                <a:solidFill>
                  <a:schemeClr val="accent2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accent2"/>
                </a:solidFill>
                <a:latin typeface="Euphemia" panose="020B0503040102020104" pitchFamily="34" charset="0"/>
              </a:rPr>
              <a:t>half of episode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7071" y="1541787"/>
            <a:ext cx="121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Euphemia" panose="020B0503040102020104" pitchFamily="34" charset="0"/>
              </a:rPr>
              <a:t>Just the</a:t>
            </a:r>
            <a:br>
              <a:rPr lang="en-US" sz="1200" dirty="0">
                <a:solidFill>
                  <a:schemeClr val="accent6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accent6"/>
                </a:solidFill>
                <a:latin typeface="Euphemia" panose="020B0503040102020104" pitchFamily="34" charset="0"/>
              </a:rPr>
              <a:t>beginning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7800372-3995-412C-A73F-693D01BF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Ever Listened to a Podcast</a:t>
            </a:r>
          </a:p>
        </p:txBody>
      </p:sp>
    </p:spTree>
    <p:extLst>
      <p:ext uri="{BB962C8B-B14F-4D97-AF65-F5344CB8AC3E}">
        <p14:creationId xmlns:p14="http://schemas.microsoft.com/office/powerpoint/2010/main" val="373706359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0" y="1613798"/>
          <a:ext cx="8943975" cy="298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Method of Listening to</a:t>
            </a:r>
            <a:br>
              <a:rPr lang="en-US" altLang="en-US" sz="3000" dirty="0"/>
            </a:br>
            <a:r>
              <a:rPr lang="en-US" altLang="en-US" sz="3000" dirty="0"/>
              <a:t>Podcasts in Australia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60125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Subscribe to podcast and download automatically to listen later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EC7146D-FF2A-475A-AAC6-A444F31AC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Ever listened to a podcast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33C21-EAFE-4865-9D06-B3C121881422}"/>
              </a:ext>
            </a:extLst>
          </p:cNvPr>
          <p:cNvSpPr txBox="1"/>
          <p:nvPr/>
        </p:nvSpPr>
        <p:spPr>
          <a:xfrm>
            <a:off x="-75" y="1851670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Click on podcast</a:t>
            </a:r>
            <a:b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and listen immediately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A9DF1-5054-41FB-8444-7EA79D613942}"/>
              </a:ext>
            </a:extLst>
          </p:cNvPr>
          <p:cNvSpPr txBox="1"/>
          <p:nvPr/>
        </p:nvSpPr>
        <p:spPr>
          <a:xfrm>
            <a:off x="0" y="2902173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Download podcast</a:t>
            </a:r>
            <a:b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manually and listen later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ever using method to listen to podcasts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143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Study Methodology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71287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 In the first quarter of 2017, Edison Research 	conducted a national 	telephone survey of 1,007 	people aged 12 and older</a:t>
            </a:r>
          </a:p>
          <a:p>
            <a:pPr algn="l">
              <a:buFont typeface="Arial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 Data weighted to national 12+ population figures</a:t>
            </a:r>
          </a:p>
        </p:txBody>
      </p:sp>
    </p:spTree>
    <p:extLst>
      <p:ext uri="{BB962C8B-B14F-4D97-AF65-F5344CB8AC3E}">
        <p14:creationId xmlns:p14="http://schemas.microsoft.com/office/powerpoint/2010/main" val="4294496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992888" cy="857250"/>
          </a:xfrm>
        </p:spPr>
        <p:txBody>
          <a:bodyPr/>
          <a:lstStyle/>
          <a:p>
            <a:r>
              <a:rPr lang="en-US" sz="3000" dirty="0"/>
              <a:t>Percent of all podcasts downloaded</a:t>
            </a:r>
            <a:br>
              <a:rPr lang="en-US" sz="3000" dirty="0"/>
            </a:br>
            <a:r>
              <a:rPr lang="en-US" sz="3000" dirty="0"/>
              <a:t>and then listened to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05222" y="1575495"/>
          <a:ext cx="8813856" cy="315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39752" y="170191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Euphemia" panose="020B0503040102020104" pitchFamily="34" charset="0"/>
              </a:rPr>
              <a:t>100%-76%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170191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Euphemia" panose="020B0503040102020104" pitchFamily="34" charset="0"/>
              </a:rPr>
              <a:t>75%-51%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3131" y="1686062"/>
            <a:ext cx="179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933"/>
                </a:solidFill>
                <a:latin typeface="Euphemia" panose="020B0503040102020104" pitchFamily="34" charset="0"/>
              </a:rPr>
              <a:t>50%-26%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7071" y="1701919"/>
            <a:ext cx="121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Euphemia" panose="020B0503040102020104" pitchFamily="34" charset="0"/>
              </a:rPr>
              <a:t>25%-1%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D4EB773-87A4-43BC-B3B3-EA7DD313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Have ever downloaded podcasts to listen at a later time</a:t>
            </a:r>
          </a:p>
        </p:txBody>
      </p:sp>
    </p:spTree>
    <p:extLst>
      <p:ext uri="{BB962C8B-B14F-4D97-AF65-F5344CB8AC3E}">
        <p14:creationId xmlns:p14="http://schemas.microsoft.com/office/powerpoint/2010/main" val="29771316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1726530" y="1405903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577441" y="1766450"/>
            <a:ext cx="1800347" cy="803297"/>
          </a:xfrm>
          <a:prstGeom prst="rect">
            <a:avLst/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Euphemia" panose="020B0503040102020104" pitchFamily="34" charset="0"/>
              </a:rPr>
              <a:t>Average  of  </a:t>
            </a:r>
            <a:r>
              <a:rPr lang="en-US" sz="1400" u="sng" dirty="0">
                <a:solidFill>
                  <a:schemeClr val="bg1"/>
                </a:solidFill>
                <a:latin typeface="Euphemia" panose="020B0503040102020104" pitchFamily="34" charset="0"/>
              </a:rPr>
              <a:t>five </a:t>
            </a:r>
            <a:r>
              <a:rPr lang="en-US" sz="1400" dirty="0">
                <a:solidFill>
                  <a:schemeClr val="bg1"/>
                </a:solidFill>
                <a:latin typeface="Euphemia" panose="020B0503040102020104" pitchFamily="34" charset="0"/>
              </a:rPr>
              <a:t>podcasts  subscribed 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Number of Podcasts</a:t>
            </a:r>
            <a:br>
              <a:rPr lang="en-US" altLang="en-US" sz="3000" dirty="0"/>
            </a:br>
            <a:r>
              <a:rPr lang="en-US" altLang="en-US" sz="3000" dirty="0"/>
              <a:t>Subscribed to in Australia</a:t>
            </a:r>
            <a:endParaRPr lang="en-US" sz="30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2E46642-D2BF-42BC-9656-BFB24B99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Have ever subscribed to podcasts</a:t>
            </a:r>
          </a:p>
        </p:txBody>
      </p:sp>
    </p:spTree>
    <p:extLst>
      <p:ext uri="{BB962C8B-B14F-4D97-AF65-F5344CB8AC3E}">
        <p14:creationId xmlns:p14="http://schemas.microsoft.com/office/powerpoint/2010/main" val="86985890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379" r="-56" b="21932"/>
          <a:stretch/>
        </p:blipFill>
        <p:spPr>
          <a:xfrm>
            <a:off x="-7938" y="0"/>
            <a:ext cx="9189218" cy="3830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185004" y="-912358"/>
            <a:ext cx="702750" cy="9289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7938" y="3368675"/>
            <a:ext cx="9151938" cy="627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MUSIC DISCOVERY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13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278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/>
          </p:nvPr>
        </p:nvGraphicFramePr>
        <p:xfrm>
          <a:off x="467544" y="1809491"/>
          <a:ext cx="8453816" cy="293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560840" cy="857250"/>
          </a:xfrm>
        </p:spPr>
        <p:txBody>
          <a:bodyPr/>
          <a:lstStyle/>
          <a:p>
            <a:pPr eaLnBrk="1"/>
            <a:r>
              <a:rPr lang="en-US" altLang="en-US" sz="3000" dirty="0"/>
              <a:t>Sources Used for Keeping</a:t>
            </a:r>
            <a:br>
              <a:rPr lang="en-US" altLang="en-US" sz="3000" dirty="0"/>
            </a:br>
            <a:r>
              <a:rPr lang="en-US" altLang="en-US" sz="3000" dirty="0"/>
              <a:t>Up-to-Date with Music in Australia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1C800AF-E515-4665-A178-967D0621C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Those saying it is “Very Important” or “Somewhat Important” to keep up-to-date with music; 56%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ever using source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627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652463" y="1337070"/>
          <a:ext cx="7956278" cy="3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751805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Euphemia" panose="020B0503040102020104" pitchFamily="34" charset="0"/>
              </a:rPr>
              <a:t>“Have you used YouTube to watch music videos or listen to music…?”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YouTube Usage in Australia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466949"/>
            <a:ext cx="172819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417740"/>
            <a:ext cx="172819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42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652463" y="1337070"/>
          <a:ext cx="7956278" cy="3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751805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Euphemia" panose="020B0503040102020104" pitchFamily="34" charset="0"/>
              </a:rPr>
              <a:t>“Have you used YouTube to watch music videos or listen to music…?”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YouTube Usage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466949"/>
            <a:ext cx="172819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1417740"/>
            <a:ext cx="172819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</p:spTree>
    <p:extLst>
      <p:ext uri="{BB962C8B-B14F-4D97-AF65-F5344CB8AC3E}">
        <p14:creationId xmlns:p14="http://schemas.microsoft.com/office/powerpoint/2010/main" val="3654956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" r="707"/>
          <a:stretch/>
        </p:blipFill>
        <p:spPr>
          <a:xfrm>
            <a:off x="-73088" y="0"/>
            <a:ext cx="9217088" cy="3435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185004" y="-912358"/>
            <a:ext cx="702750" cy="9289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7938" y="3368675"/>
            <a:ext cx="9151938" cy="627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SOCIAL MEDIA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13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961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652463" y="1337070"/>
          <a:ext cx="7956278" cy="3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488832" cy="857250"/>
          </a:xfrm>
        </p:spPr>
        <p:txBody>
          <a:bodyPr/>
          <a:lstStyle/>
          <a:p>
            <a:r>
              <a:rPr lang="en-US" altLang="en-US" sz="3000" dirty="0"/>
              <a:t>Social Media Usage in Australia</a:t>
            </a:r>
            <a:endParaRPr lang="en-US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currently use any social media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1167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0" y="1644137"/>
          <a:ext cx="8943975" cy="3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Social Media Brand Awareness</a:t>
            </a:r>
            <a:br>
              <a:rPr lang="en-US" altLang="en-US" sz="3000" dirty="0"/>
            </a:br>
            <a:r>
              <a:rPr lang="en-US" altLang="en-US" sz="3000" dirty="0"/>
              <a:t>in Australia</a:t>
            </a:r>
            <a:endParaRPr lang="en-US" sz="30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aware of social media brand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7290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0" y="1644137"/>
          <a:ext cx="8943975" cy="3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Social Media Brand Usage in Australia</a:t>
            </a:r>
            <a:endParaRPr lang="en-US" sz="30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currently ever use social media brand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645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218839" y="-859240"/>
            <a:ext cx="702750" cy="91835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97"/>
            <a:ext cx="9151938" cy="3435846"/>
          </a:xfrm>
          <a:prstGeom prst="rect">
            <a:avLst/>
          </a:prstGeom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21568" y="3406556"/>
            <a:ext cx="9151938" cy="6744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RADIO &amp; RADIO SIMULCAST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7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6257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0" y="1644137"/>
          <a:ext cx="8943975" cy="308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Social Media Brand Usage in Australia</a:t>
            </a:r>
            <a:br>
              <a:rPr lang="en-US" altLang="en-US" sz="3000" dirty="0"/>
            </a:br>
            <a:r>
              <a:rPr lang="en-US" altLang="en-US" sz="3000" dirty="0"/>
              <a:t>(Age 12-24)</a:t>
            </a:r>
            <a:endParaRPr lang="en-US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currently ever use social media brand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0543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992888" cy="857250"/>
          </a:xfrm>
        </p:spPr>
        <p:txBody>
          <a:bodyPr/>
          <a:lstStyle/>
          <a:p>
            <a:r>
              <a:rPr lang="en-US" altLang="en-US" sz="3000" dirty="0"/>
              <a:t>Social Media Brand Used</a:t>
            </a:r>
            <a:br>
              <a:rPr lang="en-US" altLang="en-US" sz="3000" dirty="0"/>
            </a:br>
            <a:r>
              <a:rPr lang="en-US" altLang="en-US" sz="3000" dirty="0"/>
              <a:t>Most Often in Australia</a:t>
            </a:r>
            <a:endParaRPr lang="en-US" sz="3000" dirty="0"/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655676" y="1009873"/>
          <a:ext cx="5472608" cy="357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2F65E20A-EA54-4900-8559-27031A0ED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5832648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Currently use any social networking brands</a:t>
            </a:r>
          </a:p>
        </p:txBody>
      </p:sp>
    </p:spTree>
    <p:extLst>
      <p:ext uri="{BB962C8B-B14F-4D97-AF65-F5344CB8AC3E}">
        <p14:creationId xmlns:p14="http://schemas.microsoft.com/office/powerpoint/2010/main" val="3970944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218839" y="-859240"/>
            <a:ext cx="702750" cy="91835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97"/>
            <a:ext cx="9151938" cy="3435846"/>
          </a:xfrm>
          <a:prstGeom prst="rect">
            <a:avLst/>
          </a:prstGeom>
        </p:spPr>
      </p:pic>
      <p:sp>
        <p:nvSpPr>
          <p:cNvPr id="9244" name="AutoShape 28"/>
          <p:cNvSpPr>
            <a:spLocks/>
          </p:cNvSpPr>
          <p:nvPr/>
        </p:nvSpPr>
        <p:spPr bwMode="auto">
          <a:xfrm>
            <a:off x="-21568" y="3406556"/>
            <a:ext cx="9151938" cy="6744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DEVICES &amp; TECHNOLOGIES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631" y="4083916"/>
            <a:ext cx="9149364" cy="10595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13" name="Picture 13" descr="Edison-logo-h.png">
            <a:extLst>
              <a:ext uri="{FF2B5EF4-FFF2-40B4-BE49-F238E27FC236}">
                <a16:creationId xmlns:a16="http://schemas.microsoft.com/office/drawing/2014/main" id="{B52C4900-4EFF-4F94-BBB7-617A84A9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1" y="4144094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8E5E5-9762-4788-B9AC-33F7BF80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814" y="4241775"/>
            <a:ext cx="1541890" cy="642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550DFF-1B34-4383-9519-C4FA5BE2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745" y="4241775"/>
            <a:ext cx="2117215" cy="603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2537D0-AE20-4F82-BAA9-EFE31D8A3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03543"/>
            <a:ext cx="2382621" cy="6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3082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0" y="1721612"/>
          <a:ext cx="8943975" cy="289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Device Ownership in Australia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owning device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451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419622"/>
          <a:ext cx="8343900" cy="303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Smartphone Ownership in Australia</a:t>
            </a:r>
            <a:endParaRPr lang="en-US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owning a smartphone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0334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563637"/>
          <a:ext cx="8343900" cy="30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Smartphone Ownership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owning </a:t>
            </a:r>
            <a:r>
              <a:rPr lang="en-US" altLang="en-US" sz="1000">
                <a:solidFill>
                  <a:schemeClr val="tx2"/>
                </a:solidFill>
                <a:latin typeface="Euphemia" pitchFamily="34" charset="0"/>
              </a:rPr>
              <a:t>a smartphone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7003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419622"/>
          <a:ext cx="8343900" cy="303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Tablet Ownership in Australia</a:t>
            </a:r>
            <a:endParaRPr lang="en-US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owning a tablet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15758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0" y="1721612"/>
          <a:ext cx="8943975" cy="289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On-Demand Video Service</a:t>
            </a:r>
            <a:br>
              <a:rPr lang="en-US" altLang="en-US" sz="3000" dirty="0"/>
            </a:br>
            <a:r>
              <a:rPr lang="en-US" altLang="en-US" sz="3000" dirty="0"/>
              <a:t>Subscription in Australia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93990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Subscription to</a:t>
            </a:r>
            <a:b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any of the above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4411612"/>
            <a:ext cx="1296144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having a subscription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63205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/>
          </p:nvPr>
        </p:nvGraphicFramePr>
        <p:xfrm>
          <a:off x="0" y="1721612"/>
          <a:ext cx="8943975" cy="289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On-Demand Video Service Subscription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93990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Subscription to</a:t>
            </a:r>
            <a:b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any of the above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3987229"/>
            <a:ext cx="1296144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having a subscription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96150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1829"/>
            <a:ext cx="6424327" cy="139055"/>
          </a:xfrm>
          <a:prstGeom prst="rect">
            <a:avLst/>
          </a:prstGeom>
        </p:spPr>
      </p:pic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563638"/>
          <a:ext cx="8343900" cy="28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Netflix Subscription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having a subscription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027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652463" y="1337070"/>
          <a:ext cx="7956278" cy="3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Listening to AM/FM Radio in</a:t>
            </a:r>
            <a:br>
              <a:rPr lang="en-US" altLang="en-US" sz="3000" dirty="0"/>
            </a:br>
            <a:r>
              <a:rPr lang="en-US" altLang="en-US" sz="3000" dirty="0"/>
              <a:t>Australia in the Last Week</a:t>
            </a:r>
            <a:endParaRPr lang="en-US" sz="3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67744" y="1491630"/>
            <a:ext cx="446449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AM/FM Radio in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DA5E3-EBCE-4BD4-BA7A-994D9FEC6ABA}"/>
              </a:ext>
            </a:extLst>
          </p:cNvPr>
          <p:cNvSpPr txBox="1"/>
          <p:nvPr/>
        </p:nvSpPr>
        <p:spPr>
          <a:xfrm>
            <a:off x="-144524" y="4464532"/>
            <a:ext cx="32403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tx2"/>
                </a:solidFill>
                <a:latin typeface="Euphemia" panose="020B0503040102020104" pitchFamily="34" charset="0"/>
              </a:rPr>
              <a:t>*AM/FM Radio includes both “over-the-air” and online</a:t>
            </a:r>
          </a:p>
        </p:txBody>
      </p:sp>
    </p:spTree>
    <p:extLst>
      <p:ext uri="{BB962C8B-B14F-4D97-AF65-F5344CB8AC3E}">
        <p14:creationId xmlns:p14="http://schemas.microsoft.com/office/powerpoint/2010/main" val="13895860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11910"/>
            <a:ext cx="6424327" cy="139055"/>
          </a:xfrm>
          <a:prstGeom prst="rect">
            <a:avLst/>
          </a:prstGeom>
        </p:spPr>
      </p:pic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563638"/>
          <a:ext cx="8343900" cy="28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Amazon Prime Subscription</a:t>
            </a:r>
            <a:endParaRPr lang="en-US" sz="3000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having a subscription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8082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0" y="1721612"/>
          <a:ext cx="8943975" cy="289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632848" cy="857250"/>
          </a:xfrm>
        </p:spPr>
        <p:txBody>
          <a:bodyPr/>
          <a:lstStyle/>
          <a:p>
            <a:r>
              <a:rPr lang="en-US" altLang="en-US" sz="3000" dirty="0"/>
              <a:t>Used On-Demand Video</a:t>
            </a:r>
            <a:br>
              <a:rPr lang="en-US" altLang="en-US" sz="3000" dirty="0"/>
            </a:br>
            <a:r>
              <a:rPr lang="en-US" altLang="en-US" sz="3000" dirty="0"/>
              <a:t>Service in Last Week in Australia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93990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Used any of the</a:t>
            </a:r>
            <a:b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above in the last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7347" y="4373638"/>
            <a:ext cx="172819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using service in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1202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0" y="1721612"/>
          <a:ext cx="8943975" cy="289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632848" cy="857250"/>
          </a:xfrm>
        </p:spPr>
        <p:txBody>
          <a:bodyPr/>
          <a:lstStyle/>
          <a:p>
            <a:r>
              <a:rPr lang="en-US" altLang="en-US" sz="3000" dirty="0"/>
              <a:t>Used On-Demand Video</a:t>
            </a:r>
            <a:br>
              <a:rPr lang="en-US" altLang="en-US" sz="3000" dirty="0"/>
            </a:br>
            <a:r>
              <a:rPr lang="en-US" altLang="en-US" sz="3000" dirty="0"/>
              <a:t>Service in Last Week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93990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Used any of the</a:t>
            </a:r>
            <a:b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above in the last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4016846"/>
            <a:ext cx="1728192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6E3E625-A605-4165-B01E-DE6DF4AE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43808" y="1493959"/>
            <a:ext cx="410445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using service in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8946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948" y="130324"/>
            <a:ext cx="7048500" cy="857250"/>
          </a:xfrm>
        </p:spPr>
        <p:txBody>
          <a:bodyPr/>
          <a:lstStyle/>
          <a:p>
            <a:r>
              <a:rPr lang="en-US" sz="3000" dirty="0"/>
              <a:t>Key Takeaways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686743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While broadcast radio is resilient and strong in the U.S. – the medium performs yet more strongly in Australia</a:t>
            </a:r>
          </a:p>
          <a:p>
            <a:pPr algn="l"/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Australians use fewer audio options in their cars so radio is stronger there as well</a:t>
            </a:r>
          </a:p>
          <a:p>
            <a:pPr algn="l"/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Online “pureplays” are not the same factor in Australia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35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lvl="1" indent="0" algn="l"/>
            <a:endParaRPr lang="en-US" altLang="en-US" sz="235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35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35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68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948" y="130324"/>
            <a:ext cx="7048500" cy="857250"/>
          </a:xfrm>
        </p:spPr>
        <p:txBody>
          <a:bodyPr/>
          <a:lstStyle/>
          <a:p>
            <a:r>
              <a:rPr lang="en-US" sz="3000" dirty="0"/>
              <a:t>Key Takeaways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419622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The concept of ‘Podcasting’ is better known in Australia than in the U.S. but usage is lower </a:t>
            </a:r>
          </a:p>
          <a:p>
            <a:pPr algn="l"/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New forms of digital media are major factors in Australia, driven in large measure by the Smartphone – which has even higher adoption in Australia than in the U.S.:</a:t>
            </a:r>
          </a:p>
          <a:p>
            <a:pPr marL="685800" lvl="4" indent="-342900" algn="l"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Social Media (especially Facebook)</a:t>
            </a:r>
          </a:p>
          <a:p>
            <a:pPr marL="685800" lvl="4" indent="-342900" algn="l"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YouTube</a:t>
            </a:r>
          </a:p>
          <a:p>
            <a:pPr marL="685800" lvl="4" indent="-342900" algn="l"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2"/>
                </a:solidFill>
                <a:latin typeface="Euphemia" pitchFamily="34" charset="0"/>
                <a:cs typeface="Arial" pitchFamily="34" charset="0"/>
              </a:rPr>
              <a:t>Netflix</a:t>
            </a:r>
          </a:p>
          <a:p>
            <a:pPr marL="428625" lvl="1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428625" lvl="1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428625" lvl="1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algn="l"/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89168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812" y="1491630"/>
            <a:ext cx="8488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611560" y="274355"/>
            <a:ext cx="7048500" cy="857250"/>
          </a:xfrm>
          <a:prstGeom prst="rect">
            <a:avLst/>
          </a:prstGeom>
        </p:spPr>
        <p:txBody>
          <a:bodyPr/>
          <a:lstStyle>
            <a:lvl1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+mj-lt"/>
                <a:ea typeface="MS PGothic" pitchFamily="34" charset="-128"/>
                <a:cs typeface="+mj-cs"/>
                <a:sym typeface="Novecento wide" charset="0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2pPr>
            <a:lvl3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3pPr>
            <a:lvl4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4pPr>
            <a:lvl5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5pPr>
            <a:lvl6pPr marL="1714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6pPr>
            <a:lvl7pPr marL="3429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7pPr>
            <a:lvl8pPr marL="5143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8pPr>
            <a:lvl9pPr marL="6858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9pPr>
          </a:lstStyle>
          <a:p>
            <a:pPr algn="l"/>
            <a:r>
              <a:rPr lang="en-US" sz="3000" kern="0" dirty="0">
                <a:latin typeface="Euphemia" panose="020B0503040102020104" pitchFamily="34" charset="0"/>
              </a:rPr>
              <a:t>Industry Resources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03648" y="130324"/>
            <a:ext cx="7048500" cy="857250"/>
          </a:xfrm>
          <a:prstGeom prst="rect">
            <a:avLst/>
          </a:prstGeom>
        </p:spPr>
        <p:txBody>
          <a:bodyPr/>
          <a:lstStyle>
            <a:lvl1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+mj-lt"/>
                <a:ea typeface="MS PGothic" pitchFamily="34" charset="-128"/>
                <a:cs typeface="+mj-cs"/>
                <a:sym typeface="Novecento wide" charset="0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2pPr>
            <a:lvl3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3pPr>
            <a:lvl4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4pPr>
            <a:lvl5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5pPr>
            <a:lvl6pPr marL="1714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6pPr>
            <a:lvl7pPr marL="3429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7pPr>
            <a:lvl8pPr marL="5143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8pPr>
            <a:lvl9pPr marL="6858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9pPr>
          </a:lstStyle>
          <a:p>
            <a:endParaRPr lang="en-US" sz="3000" kern="0" dirty="0"/>
          </a:p>
        </p:txBody>
      </p:sp>
      <p:sp>
        <p:nvSpPr>
          <p:cNvPr id="7" name="Rectangle 6"/>
          <p:cNvSpPr/>
          <p:nvPr/>
        </p:nvSpPr>
        <p:spPr>
          <a:xfrm>
            <a:off x="467544" y="141962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1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428625" lvl="1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428625" lvl="1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algn="l"/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2"/>
              </a:solidFill>
              <a:latin typeface="Euphemia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20663" y="-1100658"/>
            <a:ext cx="7651750" cy="479425"/>
          </a:xfrm>
          <a:prstGeom prst="rect">
            <a:avLst/>
          </a:prstGeom>
        </p:spPr>
        <p:txBody>
          <a:bodyPr rtlCol="0" anchor="t">
            <a:normAutofit fontScale="25000" lnSpcReduction="20000"/>
          </a:bodyPr>
          <a:lstStyle>
            <a:lvl1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+mj-lt"/>
                <a:ea typeface="MS PGothic" pitchFamily="34" charset="-128"/>
                <a:cs typeface="+mj-cs"/>
                <a:sym typeface="Novecento wide" charset="0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2pPr>
            <a:lvl3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3pPr>
            <a:lvl4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4pPr>
            <a:lvl5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MS PGothic" pitchFamily="34" charset="-128"/>
                <a:cs typeface="Novecento wide" charset="0"/>
                <a:sym typeface="Novecento wide" charset="0"/>
              </a:defRPr>
            </a:lvl5pPr>
            <a:lvl6pPr marL="1714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6pPr>
            <a:lvl7pPr marL="3429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7pPr>
            <a:lvl8pPr marL="51435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8pPr>
            <a:lvl9pPr marL="685800" algn="ctr" defTabSz="309563" rtl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FFFF"/>
                </a:solidFill>
                <a:latin typeface="Novecento wide" charset="0"/>
                <a:ea typeface="ＭＳ Ｐゴシック" charset="0"/>
                <a:cs typeface="Novecento wide" charset="0"/>
                <a:sym typeface="Novecento wide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AU" kern="0">
                <a:solidFill>
                  <a:schemeClr val="bg1"/>
                </a:solidFill>
              </a:rPr>
              <a:t>Further Information </a:t>
            </a:r>
            <a:br>
              <a:rPr lang="en-AU" kern="0"/>
            </a:br>
            <a:endParaRPr lang="en-AU" kern="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3350" y="3633267"/>
            <a:ext cx="86871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AU" altLang="en-US" sz="1600" b="1" dirty="0">
                <a:solidFill>
                  <a:srgbClr val="00B0F0"/>
                </a:solidFill>
                <a:latin typeface="Arial" panose="020B0604020202020204" pitchFamily="34" charset="0"/>
              </a:rPr>
              <a:t>   </a:t>
            </a:r>
            <a:r>
              <a:rPr lang="en-AU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commercialradio.com.au              digitalradioplus.com.au          radioitsalovething.com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6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600" b="1" dirty="0">
                <a:solidFill>
                  <a:srgbClr val="00B0F0"/>
                </a:solidFill>
                <a:latin typeface="Arial" panose="020B0604020202020204" pitchFamily="34" charset="0"/>
              </a:rPr>
              <a:t>Contact Shannan Parker, CRA Marketing Manager – 02 9281 6577</a:t>
            </a:r>
            <a:br>
              <a:rPr lang="en-AU" altLang="en-US" sz="1600" b="1" dirty="0">
                <a:solidFill>
                  <a:srgbClr val="00B0F0"/>
                </a:solidFill>
                <a:latin typeface="Arial" panose="020B0604020202020204" pitchFamily="34" charset="0"/>
              </a:rPr>
            </a:br>
            <a:r>
              <a:rPr lang="en-AU" altLang="en-US" sz="1600" b="1" dirty="0">
                <a:solidFill>
                  <a:srgbClr val="00B0F0"/>
                </a:solidFill>
                <a:latin typeface="Arial" panose="020B0604020202020204" pitchFamily="34" charset="0"/>
                <a:hlinkClick r:id="rId2"/>
              </a:rPr>
              <a:t>shannan.parker@commercialradio.com.au</a:t>
            </a:r>
            <a:r>
              <a:rPr lang="en-AU" altLang="en-US" sz="1600" b="1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S:\Marketing\Radio. It's A Love Thing Website\RIALT_Home-Page-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56" y="1491630"/>
            <a:ext cx="2309594" cy="214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598583"/>
            <a:ext cx="2836353" cy="1984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572816"/>
            <a:ext cx="3104549" cy="20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nicolem\Desktop\id_logo_black purpl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9" b="62254"/>
          <a:stretch/>
        </p:blipFill>
        <p:spPr bwMode="auto">
          <a:xfrm>
            <a:off x="-36512" y="0"/>
            <a:ext cx="9198508" cy="34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AutoShape 11"/>
          <p:cNvSpPr>
            <a:spLocks/>
          </p:cNvSpPr>
          <p:nvPr/>
        </p:nvSpPr>
        <p:spPr bwMode="auto">
          <a:xfrm>
            <a:off x="466725" y="3794125"/>
            <a:ext cx="1528763" cy="830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188"/>
              </a:spcBef>
              <a:defRPr/>
            </a:pPr>
            <a:endParaRPr lang="en-US" sz="1600" b="1" dirty="0">
              <a:solidFill>
                <a:schemeClr val="tx2"/>
              </a:solidFill>
              <a:latin typeface="Euphemia" panose="020B0503040102020104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2125663" y="3786188"/>
            <a:ext cx="1528762" cy="830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188"/>
              </a:spcBef>
              <a:defRPr/>
            </a:pPr>
            <a:endParaRPr lang="en-US" sz="1600" b="1" dirty="0">
              <a:solidFill>
                <a:schemeClr val="tx2"/>
              </a:solidFill>
              <a:latin typeface="Euphemia" panose="020B0503040102020104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23" name="AutoShape 11"/>
          <p:cNvSpPr>
            <a:spLocks/>
          </p:cNvSpPr>
          <p:nvPr/>
        </p:nvSpPr>
        <p:spPr bwMode="auto">
          <a:xfrm>
            <a:off x="6588224" y="2787774"/>
            <a:ext cx="2463279" cy="830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spcBef>
                <a:spcPts val="188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Euphemia" panose="020B0503040102020104" pitchFamily="34" charset="0"/>
                <a:ea typeface="ＭＳ Ｐゴシック" charset="0"/>
                <a:sym typeface="Helvetica Light" charset="0"/>
              </a:rPr>
              <a:t>#INFINITEDIALAUSTRALIA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t="26763" r="86463" b="59536"/>
          <a:stretch/>
        </p:blipFill>
        <p:spPr>
          <a:xfrm rot="5400000">
            <a:off x="4403160" y="-1034954"/>
            <a:ext cx="247155" cy="92705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3" descr="Edison-logo-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3" y="4042217"/>
            <a:ext cx="1507883" cy="80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B149C4-1672-429B-A407-32066AD91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4139898"/>
            <a:ext cx="1541890" cy="6426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4139898"/>
            <a:ext cx="2117215" cy="603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FFF4E3-56FB-4D0C-8F92-AF3CD8C57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992" y="4101666"/>
            <a:ext cx="2382621" cy="680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3769" y="1360388"/>
            <a:ext cx="3736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Euphemia" panose="020B0503040102020104" pitchFamily="34" charset="0"/>
              </a:rPr>
              <a:t>Questions?</a:t>
            </a:r>
            <a:endParaRPr lang="en-AU" sz="5400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25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/>
          </p:nvPr>
        </p:nvGraphicFramePr>
        <p:xfrm>
          <a:off x="484188" y="1165225"/>
          <a:ext cx="8480300" cy="346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740352" cy="857250"/>
          </a:xfrm>
        </p:spPr>
        <p:txBody>
          <a:bodyPr/>
          <a:lstStyle/>
          <a:p>
            <a:r>
              <a:rPr lang="en-US" altLang="en-US" sz="3000" dirty="0"/>
              <a:t>Listening to AM/FM </a:t>
            </a:r>
            <a:r>
              <a:rPr lang="en-US" altLang="en-US" sz="3000"/>
              <a:t>Radio in</a:t>
            </a:r>
            <a:br>
              <a:rPr lang="en-US" altLang="en-US" sz="3000"/>
            </a:br>
            <a:r>
              <a:rPr lang="en-US" altLang="en-US" sz="3000"/>
              <a:t>the </a:t>
            </a:r>
            <a:r>
              <a:rPr lang="en-US" altLang="en-US" sz="3000" dirty="0"/>
              <a:t>Last Week</a:t>
            </a:r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675F9-BD57-425D-8A0F-960C4DA56EA4}"/>
              </a:ext>
            </a:extLst>
          </p:cNvPr>
          <p:cNvSpPr txBox="1"/>
          <p:nvPr/>
        </p:nvSpPr>
        <p:spPr>
          <a:xfrm>
            <a:off x="-144524" y="4464532"/>
            <a:ext cx="32403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chemeClr val="tx2"/>
                </a:solidFill>
                <a:latin typeface="Euphemia" panose="020B0503040102020104" pitchFamily="34" charset="0"/>
              </a:rPr>
              <a:t>*AM/FM Radio includes both “over-the-air” and online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4FA858E-1F8A-4A69-86B2-36D8175F8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117871"/>
            <a:ext cx="2119051" cy="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7145" rIns="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pPr algn="l"/>
            <a:r>
              <a:rPr lang="en-US" altLang="en-US" sz="800" b="1" dirty="0">
                <a:solidFill>
                  <a:schemeClr val="bg1"/>
                </a:solidFill>
                <a:latin typeface="Euphemia" pitchFamily="34" charset="0"/>
              </a:rPr>
              <a:t>Base: Total Population 12+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67744" y="1491630"/>
            <a:ext cx="4464496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7145" rIns="34290" bIns="17145">
            <a:spAutoFit/>
          </a:bodyPr>
          <a:lstStyle>
            <a:lvl1pPr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1pPr>
            <a:lvl2pPr marL="742950" indent="-28575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2pPr>
            <a:lvl3pPr marL="11430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3pPr>
            <a:lvl4pPr marL="16002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4pPr>
            <a:lvl5pPr marL="2057400" indent="-228600" eaLnBrk="0"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5pPr>
            <a:lvl6pPr marL="25146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6pPr>
            <a:lvl7pPr marL="29718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7pPr>
            <a:lvl8pPr marL="34290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8pPr>
            <a:lvl9pPr marL="3886200" indent="-228600" algn="ctr" defTabSz="3095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Helvetica Light" pitchFamily="-95" charset="0"/>
                <a:ea typeface="MS PGothic" pitchFamily="34" charset="-128"/>
                <a:sym typeface="Helvetica Light" pitchFamily="-95" charset="0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Euphemia" pitchFamily="34" charset="0"/>
              </a:rPr>
              <a:t>% listened to AM/FM Radio in last week</a:t>
            </a:r>
            <a:endParaRPr lang="en-US" altLang="en-US" sz="1000" u="sng" dirty="0">
              <a:solidFill>
                <a:schemeClr val="tx2"/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030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992888" cy="857250"/>
          </a:xfrm>
        </p:spPr>
        <p:txBody>
          <a:bodyPr/>
          <a:lstStyle/>
          <a:p>
            <a:r>
              <a:rPr lang="en-US" altLang="en-US" sz="3000" dirty="0"/>
              <a:t>Number of Radios Owned</a:t>
            </a:r>
            <a:br>
              <a:rPr lang="en-US" altLang="en-US" sz="3000" dirty="0"/>
            </a:br>
            <a:r>
              <a:rPr lang="en-US" altLang="en-US" sz="3000" dirty="0"/>
              <a:t>in Homes in Australia</a:t>
            </a:r>
            <a:endParaRPr lang="en-US" sz="3000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-108520" y="1491630"/>
          <a:ext cx="825581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66162" y="14411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Mean # </a:t>
            </a:r>
            <a:r>
              <a:rPr lang="en-US" sz="1200" u="sng" dirty="0">
                <a:solidFill>
                  <a:schemeClr val="tx2"/>
                </a:solidFill>
                <a:latin typeface="Euphemia" panose="020B0503040102020104" pitchFamily="34" charset="0"/>
              </a:rPr>
              <a:t>of Radios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6690" y="1966650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Euphemia" panose="020B0503040102020104" pitchFamily="34" charset="0"/>
              </a:rPr>
              <a:t>1.7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6690" y="2594964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Euphemia" panose="020B0503040102020104" pitchFamily="34" charset="0"/>
              </a:rPr>
              <a:t>1.3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8434" y="3169300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Euphemia" panose="020B0503040102020104" pitchFamily="34" charset="0"/>
              </a:rPr>
              <a:t>1.6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46690" y="3817372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Euphemia" panose="020B0503040102020104" pitchFamily="34" charset="0"/>
              </a:rPr>
              <a:t>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7978" y="154655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Euphemia" panose="020B0503040102020104" pitchFamily="34" charset="0"/>
              </a:rPr>
              <a:t>Zero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8298" y="154655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Euphemia" panose="020B0503040102020104" pitchFamily="34" charset="0"/>
              </a:rPr>
              <a:t>One to Three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6570" y="141962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Euphemia" panose="020B0503040102020104" pitchFamily="34" charset="0"/>
              </a:rPr>
              <a:t>Four or</a:t>
            </a:r>
          </a:p>
          <a:p>
            <a:r>
              <a:rPr lang="en-US" sz="1200" dirty="0">
                <a:solidFill>
                  <a:schemeClr val="accent1"/>
                </a:solidFill>
                <a:latin typeface="Euphemia" panose="020B0503040102020104" pitchFamily="34" charset="0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319931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30324"/>
            <a:ext cx="7992888" cy="857250"/>
          </a:xfrm>
        </p:spPr>
        <p:txBody>
          <a:bodyPr/>
          <a:lstStyle/>
          <a:p>
            <a:r>
              <a:rPr lang="en-US" altLang="en-US" sz="3000" dirty="0"/>
              <a:t>Number of Radios Owned in Home</a:t>
            </a:r>
            <a:endParaRPr lang="en-US" sz="3000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05222" y="1419622"/>
          <a:ext cx="825581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9904" y="134761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Euphemia" panose="020B0503040102020104" pitchFamily="34" charset="0"/>
              </a:rPr>
              <a:t>Mean # </a:t>
            </a:r>
            <a:r>
              <a:rPr lang="en-US" sz="1200" u="sng" dirty="0">
                <a:solidFill>
                  <a:schemeClr val="tx2"/>
                </a:solidFill>
                <a:latin typeface="Euphemia" panose="020B0503040102020104" pitchFamily="34" charset="0"/>
              </a:rPr>
              <a:t>of Radios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0432" y="2161188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Euphemia" panose="020B0503040102020104" pitchFamily="34" charset="0"/>
              </a:rPr>
              <a:t>1.7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432" y="3507854"/>
            <a:ext cx="53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Euphemia" panose="020B0503040102020104" pitchFamily="34" charset="0"/>
              </a:rPr>
              <a:t>1.9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723878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2"/>
                </a:solidFill>
                <a:latin typeface="Euphemia" panose="020B0503040102020104" pitchFamily="34" charset="0"/>
              </a:rPr>
              <a:t>*Not asked in U.S. in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145306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Euphemia" panose="020B0503040102020104" pitchFamily="34" charset="0"/>
              </a:rPr>
              <a:t>Zero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145306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Euphemia" panose="020B0503040102020104" pitchFamily="34" charset="0"/>
              </a:rPr>
              <a:t>One to Three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0312" y="134761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Euphemia" panose="020B0503040102020104" pitchFamily="34" charset="0"/>
              </a:rPr>
              <a:t>Four or</a:t>
            </a:r>
          </a:p>
          <a:p>
            <a:r>
              <a:rPr lang="en-US" sz="1200" dirty="0">
                <a:solidFill>
                  <a:schemeClr val="accent1"/>
                </a:solidFill>
                <a:latin typeface="Euphemia" panose="020B0503040102020104" pitchFamily="34" charset="0"/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41929248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B83A38"/>
      </a:accent1>
      <a:accent2>
        <a:srgbClr val="5E8F3D"/>
      </a:accent2>
      <a:accent3>
        <a:srgbClr val="3D93AE"/>
      </a:accent3>
      <a:accent4>
        <a:srgbClr val="CD4F39"/>
      </a:accent4>
      <a:accent5>
        <a:srgbClr val="9D9CD2"/>
      </a:accent5>
      <a:accent6>
        <a:srgbClr val="C67171"/>
      </a:accent6>
      <a:hlink>
        <a:srgbClr val="5F5F5F"/>
      </a:hlink>
      <a:folHlink>
        <a:srgbClr val="969696"/>
      </a:folHlink>
    </a:clrScheme>
    <a:fontScheme name="Office Theme">
      <a:majorFont>
        <a:latin typeface="Novecento wide"/>
        <a:ea typeface="ＭＳ Ｐゴシック"/>
        <a:cs typeface="Novecento wide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7DC418CB6894C95878E0A73930BC5" ma:contentTypeVersion="13" ma:contentTypeDescription="Create a new document." ma:contentTypeScope="" ma:versionID="b59071efd1cf958b1fd8b7e1b1749d57">
  <xsd:schema xmlns:xsd="http://www.w3.org/2001/XMLSchema" xmlns:xs="http://www.w3.org/2001/XMLSchema" xmlns:p="http://schemas.microsoft.com/office/2006/metadata/properties" xmlns:ns2="853ef4fb-b558-4e0c-bc61-54118c429a05" xmlns:ns3="4acc5705-fb0f-45cb-aa01-b9fdde88254d" targetNamespace="http://schemas.microsoft.com/office/2006/metadata/properties" ma:root="true" ma:fieldsID="a48d153204ccea5cd882aa77f292c2dc" ns2:_="" ns3:_="">
    <xsd:import namespace="853ef4fb-b558-4e0c-bc61-54118c429a05"/>
    <xsd:import namespace="4acc5705-fb0f-45cb-aa01-b9fdde882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ef4fb-b558-4e0c-bc61-54118c429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9bdd1a-be67-4e2d-a88f-411f88c979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c5705-fb0f-45cb-aa01-b9fdde88254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664791f-6100-49d1-b8ae-3b621a1e62eb}" ma:internalName="TaxCatchAll" ma:showField="CatchAllData" ma:web="4acc5705-fb0f-45cb-aa01-b9fdde882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3ef4fb-b558-4e0c-bc61-54118c429a05">
      <Terms xmlns="http://schemas.microsoft.com/office/infopath/2007/PartnerControls"/>
    </lcf76f155ced4ddcb4097134ff3c332f>
    <TaxCatchAll xmlns="4acc5705-fb0f-45cb-aa01-b9fdde88254d" xsi:nil="true"/>
  </documentManagement>
</p:properties>
</file>

<file path=customXml/itemProps1.xml><?xml version="1.0" encoding="utf-8"?>
<ds:datastoreItem xmlns:ds="http://schemas.openxmlformats.org/officeDocument/2006/customXml" ds:itemID="{BA89D44F-30E6-4D96-AB29-F4CD8008C4B1}"/>
</file>

<file path=customXml/itemProps2.xml><?xml version="1.0" encoding="utf-8"?>
<ds:datastoreItem xmlns:ds="http://schemas.openxmlformats.org/officeDocument/2006/customXml" ds:itemID="{C4D2C526-FCEF-4736-A52C-D89812D4C071}"/>
</file>

<file path=customXml/itemProps3.xml><?xml version="1.0" encoding="utf-8"?>
<ds:datastoreItem xmlns:ds="http://schemas.openxmlformats.org/officeDocument/2006/customXml" ds:itemID="{F622401B-686F-4148-8AA7-828122ECE4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5371</TotalTime>
  <Words>1312</Words>
  <Application>Microsoft Office PowerPoint</Application>
  <PresentationFormat>On-screen Show (16:9)</PresentationFormat>
  <Paragraphs>229</Paragraphs>
  <Slides>66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ＭＳ Ｐゴシック</vt:lpstr>
      <vt:lpstr>ＭＳ Ｐゴシック</vt:lpstr>
      <vt:lpstr>Arial</vt:lpstr>
      <vt:lpstr>Avenir</vt:lpstr>
      <vt:lpstr>Century Gothic</vt:lpstr>
      <vt:lpstr>Courier New</vt:lpstr>
      <vt:lpstr>Euphemia</vt:lpstr>
      <vt:lpstr>Helvetica Light</vt:lpstr>
      <vt:lpstr>Novecento wide</vt:lpstr>
      <vt:lpstr>Office Theme</vt:lpstr>
      <vt:lpstr>PowerPoint Presentation</vt:lpstr>
      <vt:lpstr>PowerPoint Presentation</vt:lpstr>
      <vt:lpstr>Study Overview</vt:lpstr>
      <vt:lpstr>Study Methodology</vt:lpstr>
      <vt:lpstr>PowerPoint Presentation</vt:lpstr>
      <vt:lpstr>Listening to AM/FM Radio in Australia in the Last Week</vt:lpstr>
      <vt:lpstr>Listening to AM/FM Radio in the Last Week</vt:lpstr>
      <vt:lpstr>Number of Radios Owned in Homes in Australia</vt:lpstr>
      <vt:lpstr>Number of Radios Owned in Home</vt:lpstr>
      <vt:lpstr>Online Listening to AM/FM Radio in Australia in the Last Month</vt:lpstr>
      <vt:lpstr>Online Listening to AM/FM Radio in the Last Month</vt:lpstr>
      <vt:lpstr>Online Listening to AM/FM Radio in Australia in the Last Week</vt:lpstr>
      <vt:lpstr>PowerPoint Presentation</vt:lpstr>
      <vt:lpstr>Audio Aggregator Brand Awareness in Australia</vt:lpstr>
      <vt:lpstr>Audio Aggregator Brand Awareness</vt:lpstr>
      <vt:lpstr>Audio Aggregators: Monthly Listening in Australia</vt:lpstr>
      <vt:lpstr>Audio Aggregators: Weekly Listening in Australia</vt:lpstr>
      <vt:lpstr>PowerPoint Presentation</vt:lpstr>
      <vt:lpstr>Awareness of Online Audio Streaming Services in Australia</vt:lpstr>
      <vt:lpstr>Awareness of Online Audio Streaming Services</vt:lpstr>
      <vt:lpstr>Listening to Online Audio Streaming Services in Australia in the Last Week</vt:lpstr>
      <vt:lpstr>PowerPoint Presentation</vt:lpstr>
      <vt:lpstr>Audio Sources Used in Car in Australia</vt:lpstr>
      <vt:lpstr>Audio Sources Used in Car</vt:lpstr>
      <vt:lpstr>Audio Sources Used at Least ‘Most of the Times’ in Car</vt:lpstr>
      <vt:lpstr>PowerPoint Presentation</vt:lpstr>
      <vt:lpstr>Familiar with the term “Podcasting” in Australia</vt:lpstr>
      <vt:lpstr>Familiar with the term “Podcasting”</vt:lpstr>
      <vt:lpstr>Monthly Podcast Listening in Australia</vt:lpstr>
      <vt:lpstr>Monthly Podcast Listening </vt:lpstr>
      <vt:lpstr>Monthly Podcast Listening</vt:lpstr>
      <vt:lpstr>Weekly Podcast Listening in Australia</vt:lpstr>
      <vt:lpstr>Weekly Podcast Listening </vt:lpstr>
      <vt:lpstr>Number of Podcasts Listened to in Last Week in Australia</vt:lpstr>
      <vt:lpstr>Device Used Most Often to Listen to Podcasts</vt:lpstr>
      <vt:lpstr>Podcast Listening Locations in Australia</vt:lpstr>
      <vt:lpstr>Amount of Podcast Episode Listened to in Australia</vt:lpstr>
      <vt:lpstr>Amount of Podcast Episode Listened To</vt:lpstr>
      <vt:lpstr>Method of Listening to Podcasts in Australia</vt:lpstr>
      <vt:lpstr>Percent of all podcasts downloaded and then listened to</vt:lpstr>
      <vt:lpstr>Number of Podcasts Subscribed to in Australia</vt:lpstr>
      <vt:lpstr>PowerPoint Presentation</vt:lpstr>
      <vt:lpstr>Sources Used for Keeping Up-to-Date with Music in Australia</vt:lpstr>
      <vt:lpstr>YouTube Usage in Australia</vt:lpstr>
      <vt:lpstr>YouTube Usage</vt:lpstr>
      <vt:lpstr>PowerPoint Presentation</vt:lpstr>
      <vt:lpstr>Social Media Usage in Australia</vt:lpstr>
      <vt:lpstr>Social Media Brand Awareness in Australia</vt:lpstr>
      <vt:lpstr>Social Media Brand Usage in Australia</vt:lpstr>
      <vt:lpstr>Social Media Brand Usage in Australia (Age 12-24)</vt:lpstr>
      <vt:lpstr>Social Media Brand Used Most Often in Australia</vt:lpstr>
      <vt:lpstr>PowerPoint Presentation</vt:lpstr>
      <vt:lpstr>Device Ownership in Australia</vt:lpstr>
      <vt:lpstr>Smartphone Ownership in Australia</vt:lpstr>
      <vt:lpstr>Smartphone Ownership</vt:lpstr>
      <vt:lpstr>Tablet Ownership in Australia</vt:lpstr>
      <vt:lpstr>On-Demand Video Service Subscription in Australia</vt:lpstr>
      <vt:lpstr>On-Demand Video Service Subscription</vt:lpstr>
      <vt:lpstr>Netflix Subscription</vt:lpstr>
      <vt:lpstr>Amazon Prime Subscription</vt:lpstr>
      <vt:lpstr>Used On-Demand Video Service in Last Week in Australia</vt:lpstr>
      <vt:lpstr>Used On-Demand Video Service in Last Week</vt:lpstr>
      <vt:lpstr>Key Takeaways</vt:lpstr>
      <vt:lpstr>Key Takeaways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Beniamini</dc:creator>
  <cp:lastModifiedBy>Shannan Parker</cp:lastModifiedBy>
  <cp:revision>484</cp:revision>
  <dcterms:modified xsi:type="dcterms:W3CDTF">2017-06-14T06:54:39Z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0x0101004CA7DC418CB6894C95878E0A73930BC5</vt:lpwstr>
  </property>
  <property fmtid="{D5CDD505-2E9C-101B-9397-08002B2CF9AE}" pid="3" name="Order">
    <vt:r8>998600</vt:r8>
  </property>
</Properties>
</file>