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4" r:id="rId5"/>
  </p:sldMasterIdLst>
  <p:notesMasterIdLst>
    <p:notesMasterId r:id="rId14"/>
  </p:notesMasterIdLst>
  <p:handoutMasterIdLst>
    <p:handoutMasterId r:id="rId15"/>
  </p:handoutMasterIdLst>
  <p:sldIdLst>
    <p:sldId id="880" r:id="rId6"/>
    <p:sldId id="930" r:id="rId7"/>
    <p:sldId id="931" r:id="rId8"/>
    <p:sldId id="932" r:id="rId9"/>
    <p:sldId id="933" r:id="rId10"/>
    <p:sldId id="934" r:id="rId11"/>
    <p:sldId id="935" r:id="rId12"/>
    <p:sldId id="936" r:id="rId13"/>
  </p:sldIdLst>
  <p:sldSz cx="9144000" cy="5143500" type="screen16x9"/>
  <p:notesSz cx="6797675" cy="9872663"/>
  <p:embeddedFontLst>
    <p:embeddedFont>
      <p:font typeface="Montserrat Regular" panose="020B0604020202020204" charset="0"/>
      <p:regular r:id="rId16"/>
      <p:bold r:id="rId17"/>
      <p:italic r:id="rId18"/>
      <p:boldItalic r:id="rId19"/>
    </p:embeddedFont>
    <p:embeddedFont>
      <p:font typeface="Montserrat SemiBold" panose="00000700000000000000" pitchFamily="2" charset="0"/>
      <p:regular r:id="rId20"/>
      <p:bold r:id="rId21"/>
      <p:italic r:id="rId22"/>
      <p:boldItalic r:id="rId23"/>
    </p:embeddedFont>
    <p:embeddedFont>
      <p:font typeface="ZT Talk Exp" charset="0"/>
      <p:regular r:id="rId24"/>
      <p:bold r:id="rId25"/>
    </p:embeddedFont>
  </p:embeddedFontLst>
  <p:custDataLst>
    <p:tags r:id="rId26"/>
  </p:custDataLst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1pPr>
    <a:lvl2pPr marL="0" marR="0" indent="85725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2pPr>
    <a:lvl3pPr marL="0" marR="0" indent="171450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3pPr>
    <a:lvl4pPr marL="0" marR="0" indent="257175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4pPr>
    <a:lvl5pPr marL="0" marR="0" indent="342900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5pPr>
    <a:lvl6pPr marL="0" marR="0" indent="428625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6pPr>
    <a:lvl7pPr marL="0" marR="0" indent="514350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7pPr>
    <a:lvl8pPr marL="0" marR="0" indent="600075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8pPr>
    <a:lvl9pPr marL="0" marR="0" indent="685800" algn="ctr" defTabSz="308074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63" b="0" i="0" u="none" strike="noStrike" cap="all" spc="107" normalizeH="0" baseline="0">
        <a:ln>
          <a:noFill/>
        </a:ln>
        <a:solidFill>
          <a:srgbClr val="959595"/>
        </a:solidFill>
        <a:effectLst/>
        <a:uFillTx/>
        <a:latin typeface="Montserrat SemiBold"/>
        <a:ea typeface="Montserrat SemiBold"/>
        <a:cs typeface="Montserrat SemiBold"/>
        <a:sym typeface="Montserrat SemiBold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B18F0C-0B17-6C9D-909E-301E4ED66F61}" name="Briony Lee" initials="" userId="S::briony.lee@cra.au::6cb29f46-6ed9-4099-b70d-3d4488badf1b" providerId="AD"/>
  <p188:author id="{9236841E-7AAB-7E29-2823-A962ED4836E4}" name="Charlie Murdoch" initials="" userId="S::charlie.murdoch@cra.au::a6c9be0a-d5be-44b8-94aa-b329df9ba34d" providerId="AD"/>
  <p188:author id="{03A52855-97EF-D3D6-591C-4E1F04FC8E38}" name="John Musgrove" initials="" userId="S::john.musgrove@cra.au::df4fe13b-b132-47ac-ab39-fdbf60f7d82b" providerId="AD"/>
  <p188:author id="{C65A9873-FD6D-69C8-D233-4E4811F49D57}" name="Ben Whitty" initials="" userId="S::ben.whitty@cra.au::13f3c3ca-4c41-4fd0-8f96-c9080c2e6990" providerId="AD"/>
  <p188:author id="{36E69294-DBE0-9566-F187-952AEE7A8D5C}" name="Lizzie Young" initials="" userId="S::lizzie.young@cra.au::8172fce4-36d8-4be1-91d1-f9976cdadf48" providerId="AD"/>
  <p188:author id="{0DB5BCFE-67A1-1BE9-E8B5-F43260F1E07C}" name="nbeniamini@edisonresearch.com" initials="nb" userId="S::urn:spo:guest#nbeniamini@edisonresearch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7FF"/>
    <a:srgbClr val="00688F"/>
    <a:srgbClr val="0A5D96"/>
    <a:srgbClr val="00AEEF"/>
    <a:srgbClr val="000000"/>
    <a:srgbClr val="F0F0F0"/>
    <a:srgbClr val="E0E0E0"/>
    <a:srgbClr val="E4177D"/>
    <a:srgbClr val="F3EBF9"/>
    <a:srgbClr val="0B7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2F7C2F-82F8-4AF1-B9B2-C82628E14AB2}" v="57" dt="2025-06-24T23:22:44.108"/>
    <p1510:client id="{AD5B259D-2DF6-4F9D-870B-DB5ED9DD71AF}" v="4" dt="2025-06-23T23:29:32.05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1764207263419E-2"/>
          <c:y val="0.12304497794743099"/>
          <c:w val="0.980769"/>
          <c:h val="0.794704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Listen to Commercial Radio p7d: 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738-4EAE-9371-D270CAE8151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38-4EAE-9371-D270CAE8151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38-4EAE-9371-D270CAE8151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F738-4EAE-9371-D270CAE8151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F738-4EAE-9371-D270CAE81510}"/>
              </c:ext>
            </c:extLst>
          </c:dPt>
          <c:dPt>
            <c:idx val="6"/>
            <c:invertIfNegative val="0"/>
            <c:bubble3D val="0"/>
            <c:spPr>
              <a:solidFill>
                <a:srgbClr val="00AEE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F738-4EAE-9371-D270CAE8151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F738-4EAE-9371-D270CAE81510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F738-4EAE-9371-D270CAE81510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F738-4EAE-9371-D270CAE81510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 u="none" strike="noStrike">
                    <a:solidFill>
                      <a:schemeClr val="tx1"/>
                    </a:solidFill>
                    <a:latin typeface="ZT Talk Exp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Sheet1!$B$1:$H$1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Sheet1!$B$2:$H$2</c:f>
              <c:numCache>
                <c:formatCode>General</c:formatCode>
                <c:ptCount val="7"/>
                <c:pt idx="0">
                  <c:v>63.6</c:v>
                </c:pt>
                <c:pt idx="1">
                  <c:v>59</c:v>
                </c:pt>
                <c:pt idx="2">
                  <c:v>56.3</c:v>
                </c:pt>
                <c:pt idx="3">
                  <c:v>53.7</c:v>
                </c:pt>
                <c:pt idx="4">
                  <c:v>59.3</c:v>
                </c:pt>
                <c:pt idx="5">
                  <c:v>59.3</c:v>
                </c:pt>
                <c:pt idx="6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738-4EAE-9371-D270CAE815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753497440"/>
        <c:axId val="753226192"/>
      </c:barChart>
      <c:catAx>
        <c:axId val="753497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100" b="1" i="0" u="none" strike="noStrike">
                <a:solidFill>
                  <a:schemeClr val="tx1"/>
                </a:solidFill>
                <a:latin typeface="ZT Talk Exp" pitchFamily="2" charset="77"/>
              </a:defRPr>
            </a:pPr>
            <a:endParaRPr lang="en-US"/>
          </a:p>
        </c:txPr>
        <c:crossAx val="753226192"/>
        <c:crosses val="autoZero"/>
        <c:auto val="1"/>
        <c:lblAlgn val="ctr"/>
        <c:lblOffset val="100"/>
        <c:noMultiLvlLbl val="1"/>
      </c:catAx>
      <c:valAx>
        <c:axId val="753226192"/>
        <c:scaling>
          <c:orientation val="minMax"/>
          <c:max val="100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753497440"/>
        <c:crosses val="autoZero"/>
        <c:crossBetween val="between"/>
        <c:majorUnit val="20"/>
        <c:minorUnit val="1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75" cy="4946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56" y="0"/>
            <a:ext cx="2946175" cy="4946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A3E90-EDF8-4FB8-8151-6DB8F007787F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018"/>
            <a:ext cx="2946175" cy="4946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03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78600" cy="3702050"/>
          </a:xfrm>
          <a:prstGeom prst="rect">
            <a:avLst/>
          </a:prstGeom>
        </p:spPr>
        <p:txBody>
          <a:bodyPr lIns="92953" tIns="46477" rIns="92953" bIns="46477"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xfrm>
            <a:off x="906358" y="4689516"/>
            <a:ext cx="4984961" cy="4442698"/>
          </a:xfrm>
          <a:prstGeom prst="rect">
            <a:avLst/>
          </a:prstGeom>
        </p:spPr>
        <p:txBody>
          <a:bodyPr lIns="92953" tIns="46477" rIns="92953" bIns="46477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23179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1pPr>
    <a:lvl2pPr indent="85725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2pPr>
    <a:lvl3pPr indent="171450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3pPr>
    <a:lvl4pPr indent="257175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4pPr>
    <a:lvl5pPr indent="342900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5pPr>
    <a:lvl6pPr indent="428625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6pPr>
    <a:lvl7pPr indent="514350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7pPr>
    <a:lvl8pPr indent="600075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8pPr>
    <a:lvl9pPr indent="685800" defTabSz="171450" latinLnBrk="0">
      <a:lnSpc>
        <a:spcPct val="117999"/>
      </a:lnSpc>
      <a:defRPr sz="825"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02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736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2884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6039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47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6630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30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17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489960CA-485B-4794-0EC3-2D18F2A21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D5DABE-AE14-7421-5D3D-C83F547D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3361A53-CF93-4060-EFCF-203E695E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FCD388-1045-B6E6-DF85-011E6E8E04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DACEE8-CCF0-2AEC-0A5F-A458D198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AA598-2A67-460E-8A16-5E3BF67849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6815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A8B15-C922-737C-88BA-13E7093E65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665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733E853-0609-CD6B-D099-6C884E5F0C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he Infinite Dial   © 2019 Edison Research and Triton Digital">
            <a:extLst>
              <a:ext uri="{FF2B5EF4-FFF2-40B4-BE49-F238E27FC236}">
                <a16:creationId xmlns:a16="http://schemas.microsoft.com/office/drawing/2014/main" id="{A23571C9-A0CF-E219-A6A1-0ECCF9850C64}"/>
              </a:ext>
            </a:extLst>
          </p:cNvPr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</p:spTree>
    <p:extLst>
      <p:ext uri="{BB962C8B-B14F-4D97-AF65-F5344CB8AC3E}">
        <p14:creationId xmlns:p14="http://schemas.microsoft.com/office/powerpoint/2010/main" val="307729151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23D74C6-2517-2927-9DF0-AFC5DC90E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he Infinite Dial   © 2019 Edison Research and Triton Digital">
            <a:extLst>
              <a:ext uri="{FF2B5EF4-FFF2-40B4-BE49-F238E27FC236}">
                <a16:creationId xmlns:a16="http://schemas.microsoft.com/office/drawing/2014/main" id="{01EC37EB-3337-F0CC-5167-DD1F117823BE}"/>
              </a:ext>
            </a:extLst>
          </p:cNvPr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</p:spTree>
    <p:extLst>
      <p:ext uri="{BB962C8B-B14F-4D97-AF65-F5344CB8AC3E}">
        <p14:creationId xmlns:p14="http://schemas.microsoft.com/office/powerpoint/2010/main" val="186598096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C548DD9-1082-5F71-6DB3-60C633CD0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solidFill>
                  <a:srgbClr val="000000"/>
                </a:solidFill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he Infinite Dial   © 2019 Edison Research and Triton Digital">
            <a:extLst>
              <a:ext uri="{FF2B5EF4-FFF2-40B4-BE49-F238E27FC236}">
                <a16:creationId xmlns:a16="http://schemas.microsoft.com/office/drawing/2014/main" id="{3A4A27DA-B430-BAC0-02DE-1DBD88A03EBA}"/>
              </a:ext>
            </a:extLst>
          </p:cNvPr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rgbClr val="000000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rgbClr val="000000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rgbClr val="000000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rgbClr val="000000"/>
                </a:solidFill>
                <a:latin typeface="ZT Talk Exp" pitchFamily="2" charset="77"/>
              </a:rPr>
              <a:t> Edison Research</a:t>
            </a:r>
          </a:p>
        </p:txBody>
      </p:sp>
    </p:spTree>
    <p:extLst>
      <p:ext uri="{BB962C8B-B14F-4D97-AF65-F5344CB8AC3E}">
        <p14:creationId xmlns:p14="http://schemas.microsoft.com/office/powerpoint/2010/main" val="28724112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489960CA-485B-4794-0EC3-2D18F2A21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8D727FF-D127-688C-364B-3DECADC3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7C8951-EF96-863A-D537-30FC5EC542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0978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5DA4EF-D6CD-44F8-27F4-0836197D1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592440-29F3-AFE0-10C5-C02EEC1A7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7FC25-BDE1-4E82-7A0C-BE7F565555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9857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A9D63-A7F8-CA48-9DA8-00A31AA113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6D8EAF-4114-0453-5FFE-630BF2B7F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C99EC24-DC14-28B1-75FF-C091405819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0014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2716A9-6047-4410-9B32-9339BE217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642C997-18EE-BE01-23EA-EB1383236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338F7D1-60C8-0772-5A78-D2C6BF9CC2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3659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C30C5-278C-B796-500B-4D20A8F44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FD08C-5DB9-546F-B651-A547B0AE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C9B1536-8AE9-E305-4DFE-7B0455D782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2056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5DA4EF-D6CD-44F8-27F4-0836197D1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6E5894C-67E7-7D14-EE8F-CD651DD06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48F8A38-76F7-5666-A92E-A3911845E9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6390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21B480-968E-F7C7-94A6-3BF44099A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FA8B4-E41E-7FC8-8D42-667E42E7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35EB6-28C6-0E49-D2F9-1FC29385EE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1465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5B8FD71-F3E9-09B7-FA25-08CBF1D3E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9CDFAF-AC8C-D01C-7F66-F6BB2840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F707536-1FA8-5A7F-D259-8456EDD56A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3320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FC95240-C865-5347-589D-B2CA1B459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A6336-DD8F-BE61-38A0-D5BA16A8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4B3F1A0-6837-AEF6-53E6-88CE755E7A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0911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2B6C2-4B01-76B5-F0E2-0ACB357A45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57D5F4-7BC0-639D-BAD7-EA356A5A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1B016FE-5E88-5811-CE1F-22BD90CF1C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2897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FCD388-1045-B6E6-DF85-011E6E8E04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DACEE8-CCF0-2AEC-0A5F-A458D198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AA598-2A67-460E-8A16-5E3BF67849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1796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A8B15-C922-737C-88BA-13E7093E65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3364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733E853-0609-CD6B-D099-6C884E5F0C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he Infinite Dial   © 2019 Edison Research and Triton Digital">
            <a:extLst>
              <a:ext uri="{FF2B5EF4-FFF2-40B4-BE49-F238E27FC236}">
                <a16:creationId xmlns:a16="http://schemas.microsoft.com/office/drawing/2014/main" id="{A23571C9-A0CF-E219-A6A1-0ECCF9850C64}"/>
              </a:ext>
            </a:extLst>
          </p:cNvPr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</p:spTree>
    <p:extLst>
      <p:ext uri="{BB962C8B-B14F-4D97-AF65-F5344CB8AC3E}">
        <p14:creationId xmlns:p14="http://schemas.microsoft.com/office/powerpoint/2010/main" val="219382738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23D74C6-2517-2927-9DF0-AFC5DC90E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he Infinite Dial   © 2019 Edison Research and Triton Digital">
            <a:extLst>
              <a:ext uri="{FF2B5EF4-FFF2-40B4-BE49-F238E27FC236}">
                <a16:creationId xmlns:a16="http://schemas.microsoft.com/office/drawing/2014/main" id="{01EC37EB-3337-F0CC-5167-DD1F117823BE}"/>
              </a:ext>
            </a:extLst>
          </p:cNvPr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</p:spTree>
    <p:extLst>
      <p:ext uri="{BB962C8B-B14F-4D97-AF65-F5344CB8AC3E}">
        <p14:creationId xmlns:p14="http://schemas.microsoft.com/office/powerpoint/2010/main" val="411577807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G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C548DD9-1082-5F71-6DB3-60C633CD0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33D32-7A77-3739-C222-2722AF90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solidFill>
                  <a:srgbClr val="000000"/>
                </a:solidFill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146C14-EF60-E2ED-BA9B-5866B0DD61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rgbClr val="000000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he Infinite Dial   © 2019 Edison Research and Triton Digital">
            <a:extLst>
              <a:ext uri="{FF2B5EF4-FFF2-40B4-BE49-F238E27FC236}">
                <a16:creationId xmlns:a16="http://schemas.microsoft.com/office/drawing/2014/main" id="{3A4A27DA-B430-BAC0-02DE-1DBD88A03EBA}"/>
              </a:ext>
            </a:extLst>
          </p:cNvPr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rgbClr val="000000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rgbClr val="000000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rgbClr val="000000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rgbClr val="000000"/>
                </a:solidFill>
                <a:latin typeface="ZT Talk Exp" pitchFamily="2" charset="77"/>
              </a:rPr>
              <a:t> Edison Research</a:t>
            </a:r>
          </a:p>
        </p:txBody>
      </p:sp>
    </p:spTree>
    <p:extLst>
      <p:ext uri="{BB962C8B-B14F-4D97-AF65-F5344CB8AC3E}">
        <p14:creationId xmlns:p14="http://schemas.microsoft.com/office/powerpoint/2010/main" val="179756216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A9D63-A7F8-CA48-9DA8-00A31AA113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7DD52-CD16-742D-3E89-D78F82A7E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4221A25-3720-1DEE-36C6-033121763B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5751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2716A9-6047-4410-9B32-9339BE217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642C997-18EE-BE01-23EA-EB1383236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338F7D1-60C8-0772-5A78-D2C6BF9CC2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4316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C30C5-278C-B796-500B-4D20A8F44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FD08C-5DB9-546F-B651-A547B0AE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C9B1536-8AE9-E305-4DFE-7B0455D782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3292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21B480-968E-F7C7-94A6-3BF44099A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FA8B4-E41E-7FC8-8D42-667E42E7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35EB6-28C6-0E49-D2F9-1FC29385EE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6896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D525DA-B42A-3817-69F7-2A85C2AB5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9CDFAF-AC8C-D01C-7F66-F6BB2840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F707536-1FA8-5A7F-D259-8456EDD56A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3279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C8A45F-D4B3-839D-C91A-6A40249EB7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A6336-DD8F-BE61-38A0-D5BA16A8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4B3F1A0-6837-AEF6-53E6-88CE755E7A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2128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2B6C2-4B01-76B5-F0E2-0ACB357A45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sp>
        <p:nvSpPr>
          <p:cNvPr id="16" name="The Infinite Dial   © 2019 Edison Research and Triton Digital"/>
          <p:cNvSpPr txBox="1"/>
          <p:nvPr userDrawn="1"/>
        </p:nvSpPr>
        <p:spPr>
          <a:xfrm>
            <a:off x="2608489" y="4951979"/>
            <a:ext cx="3735161" cy="16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/>
          </a:lstStyle>
          <a:p>
            <a:pPr algn="ctr"/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The Infinite Dial</a:t>
            </a:r>
            <a:r>
              <a:rPr lang="en-AU" sz="450" b="0" i="0">
                <a:solidFill>
                  <a:schemeClr val="tx1"/>
                </a:solidFill>
                <a:latin typeface="ZT Talk Exp" pitchFamily="2" charset="77"/>
              </a:rPr>
              <a:t> © </a:t>
            </a:r>
            <a:r>
              <a:rPr lang="en-US" sz="450" b="0" i="0">
                <a:solidFill>
                  <a:schemeClr val="tx1"/>
                </a:solidFill>
                <a:latin typeface="ZT Talk Exp" pitchFamily="2" charset="77"/>
              </a:rPr>
              <a:t>2025</a:t>
            </a:r>
            <a:r>
              <a:rPr sz="450" b="0" i="0">
                <a:solidFill>
                  <a:schemeClr val="tx1"/>
                </a:solidFill>
                <a:latin typeface="ZT Talk Exp" pitchFamily="2" charset="77"/>
              </a:rPr>
              <a:t> Edison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57D5F4-7BC0-639D-BAD7-EA356A5A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3000" b="1" i="0">
                <a:latin typeface="ZT Talk Exp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1B016FE-5E88-5811-CE1F-22BD90CF1C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003017"/>
            <a:ext cx="7886700" cy="3137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1pPr>
            <a:lvl2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2pPr>
            <a:lvl3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3pPr>
            <a:lvl4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4pPr>
            <a:lvl5pPr algn="l">
              <a:defRPr sz="1200" b="0" i="0">
                <a:solidFill>
                  <a:schemeClr val="tx1"/>
                </a:solidFill>
                <a:latin typeface="ZT Talk Exp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6641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Montserrat Medium"/>
        </a:defRPr>
      </a:lvl1pPr>
      <a:lvl2pPr marL="0" marR="0" indent="8572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2pPr>
      <a:lvl3pPr marL="0" marR="0" indent="17145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3pPr>
      <a:lvl4pPr marL="0" marR="0" indent="25717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4pPr>
      <a:lvl5pPr marL="0" marR="0" indent="34290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5pPr>
      <a:lvl6pPr marL="0" marR="0" indent="42862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6pPr>
      <a:lvl7pPr marL="0" marR="0" indent="51435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7pPr>
      <a:lvl8pPr marL="0" marR="0" indent="60007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8pPr>
      <a:lvl9pPr marL="0" marR="0" indent="68580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9pPr>
    </p:titleStyle>
    <p:bodyStyle>
      <a:lvl1pPr marL="0" marR="0" indent="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1pPr>
      <a:lvl2pPr marL="0" marR="0" indent="8572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2pPr>
      <a:lvl3pPr marL="0" marR="0" indent="17145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3pPr>
      <a:lvl4pPr marL="0" marR="0" indent="25717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4pPr>
      <a:lvl5pPr marL="0" marR="0" indent="34290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5pPr>
      <a:lvl6pPr marL="0" marR="0" indent="42862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6pPr>
      <a:lvl7pPr marL="0" marR="0" indent="51435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7pPr>
      <a:lvl8pPr marL="0" marR="0" indent="60007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8pPr>
      <a:lvl9pPr marL="0" marR="0" indent="68580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9pPr>
    </p:bodyStyle>
    <p:otherStyle>
      <a:lvl1pPr marL="0" marR="0" indent="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756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ransition spd="med"/>
  <p:txStyles>
    <p:titleStyle>
      <a:lvl1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Montserrat Medium"/>
        </a:defRPr>
      </a:lvl1pPr>
      <a:lvl2pPr marL="0" marR="0" indent="8572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2pPr>
      <a:lvl3pPr marL="0" marR="0" indent="17145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3pPr>
      <a:lvl4pPr marL="0" marR="0" indent="25717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4pPr>
      <a:lvl5pPr marL="0" marR="0" indent="34290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5pPr>
      <a:lvl6pPr marL="0" marR="0" indent="42862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6pPr>
      <a:lvl7pPr marL="0" marR="0" indent="51435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7pPr>
      <a:lvl8pPr marL="0" marR="0" indent="600075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8pPr>
      <a:lvl9pPr marL="0" marR="0" indent="685800" algn="l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25" b="0" i="0" u="none" strike="noStrike" cap="none" spc="-83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Montserrat Medium"/>
        </a:defRPr>
      </a:lvl9pPr>
    </p:titleStyle>
    <p:bodyStyle>
      <a:lvl1pPr marL="0" marR="0" indent="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1pPr>
      <a:lvl2pPr marL="0" marR="0" indent="8572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2pPr>
      <a:lvl3pPr marL="0" marR="0" indent="17145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3pPr>
      <a:lvl4pPr marL="0" marR="0" indent="25717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4pPr>
      <a:lvl5pPr marL="0" marR="0" indent="34290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5pPr>
      <a:lvl6pPr marL="0" marR="0" indent="42862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6pPr>
      <a:lvl7pPr marL="0" marR="0" indent="51435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7pPr>
      <a:lvl8pPr marL="0" marR="0" indent="600075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8pPr>
      <a:lvl9pPr marL="0" marR="0" indent="685800" algn="l" defTabSz="308074" rtl="0" latinLnBrk="0">
        <a:lnSpc>
          <a:spcPct val="11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rgbClr val="5E5E5E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9pPr>
    </p:bodyStyle>
    <p:otherStyle>
      <a:lvl1pPr marL="0" marR="0" indent="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ctr" defTabSz="308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headphones&#10;&#10;AI-generated content may be incorrect.">
            <a:extLst>
              <a:ext uri="{FF2B5EF4-FFF2-40B4-BE49-F238E27FC236}">
                <a16:creationId xmlns:a16="http://schemas.microsoft.com/office/drawing/2014/main" id="{BB4D76EB-9327-16EC-64E6-BF1D77425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83D7636-FB38-E454-A72E-70200AD37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678620"/>
            <a:ext cx="7886700" cy="9941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7125"/>
              </a:lnSpc>
            </a:pPr>
            <a:r>
              <a:rPr lang="en-AU" sz="7125"/>
              <a:t>Key</a:t>
            </a:r>
            <a:br>
              <a:rPr lang="en-AU" sz="7125"/>
            </a:br>
            <a:r>
              <a:rPr lang="en-AU" sz="7125"/>
              <a:t>Findings</a:t>
            </a:r>
            <a:endParaRPr lang="en-US" sz="7125"/>
          </a:p>
        </p:txBody>
      </p:sp>
    </p:spTree>
    <p:extLst>
      <p:ext uri="{BB962C8B-B14F-4D97-AF65-F5344CB8AC3E}">
        <p14:creationId xmlns:p14="http://schemas.microsoft.com/office/powerpoint/2010/main" val="14119941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0CE82-5BB0-1867-8323-DB511F954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martphone Ownership">
            <a:extLst>
              <a:ext uri="{FF2B5EF4-FFF2-40B4-BE49-F238E27FC236}">
                <a16:creationId xmlns:a16="http://schemas.microsoft.com/office/drawing/2014/main" id="{23286674-753C-82CC-D420-5D5C8F5E56F4}"/>
              </a:ext>
            </a:extLst>
          </p:cNvPr>
          <p:cNvGraphicFramePr>
            <a:graphicFrameLocks/>
          </p:cNvGraphicFramePr>
          <p:nvPr/>
        </p:nvGraphicFramePr>
        <p:xfrm>
          <a:off x="822532" y="-423333"/>
          <a:ext cx="7343814" cy="4648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martphone Speaker Awareness">
            <a:extLst>
              <a:ext uri="{FF2B5EF4-FFF2-40B4-BE49-F238E27FC236}">
                <a16:creationId xmlns:a16="http://schemas.microsoft.com/office/drawing/2014/main" id="{F1C25BD4-D0D3-7F32-5A76-096C279B08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462261"/>
            <a:ext cx="7886700" cy="461665"/>
          </a:xfrm>
          <a:prstGeom prst="rect">
            <a:avLst/>
          </a:prstGeom>
        </p:spPr>
        <p:txBody>
          <a:bodyPr anchor="t">
            <a:noAutofit/>
          </a:bodyPr>
          <a:lstStyle>
            <a:lvl1pPr defTabSz="642937">
              <a:defRPr spc="0"/>
            </a:lvl1pPr>
          </a:lstStyle>
          <a:p>
            <a:pPr algn="ctr"/>
            <a:r>
              <a:rPr lang="en-US">
                <a:solidFill>
                  <a:schemeClr val="tx1"/>
                </a:solidFill>
              </a:rPr>
              <a:t>Commercial</a:t>
            </a:r>
            <a:r>
              <a:rPr lang="en-US"/>
              <a:t> Radio’s Resilience</a:t>
            </a:r>
            <a:endParaRPr lang="en-AU" sz="1725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D2C8E8-0F72-2DD0-50DA-B39BD7550E8B}"/>
              </a:ext>
            </a:extLst>
          </p:cNvPr>
          <p:cNvSpPr/>
          <p:nvPr/>
        </p:nvSpPr>
        <p:spPr>
          <a:xfrm>
            <a:off x="7136219" y="2147661"/>
            <a:ext cx="987795" cy="987795"/>
          </a:xfrm>
          <a:prstGeom prst="ellipse">
            <a:avLst/>
          </a:prstGeom>
          <a:solidFill>
            <a:srgbClr val="00AEEF"/>
          </a:solidFill>
          <a:ln w="12700" cap="flat">
            <a:noFill/>
            <a:miter lim="400000"/>
          </a:ln>
          <a:effectLst>
            <a:outerShdw blurRad="50800" dist="125255" dir="2700000" algn="tl" rotWithShape="0">
              <a:prstClr val="black">
                <a:alpha val="18898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125" b="1" cap="none" spc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Estimated</a:t>
            </a:r>
          </a:p>
          <a:p>
            <a:pPr>
              <a:lnSpc>
                <a:spcPct val="100000"/>
              </a:lnSpc>
            </a:pPr>
            <a:r>
              <a:rPr lang="en-US" sz="1125" b="1" cap="none" spc="0">
                <a:solidFill>
                  <a:srgbClr val="FFFFFF"/>
                </a:solidFill>
                <a:latin typeface="ZT Talk Exp" pitchFamily="2" charset="77"/>
                <a:ea typeface="Arial"/>
                <a:cs typeface="Arial"/>
                <a:sym typeface="Arial"/>
              </a:rPr>
              <a:t>15 Million</a:t>
            </a:r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58867705-3018-E9F8-6DD6-587CA81A36DA}"/>
              </a:ext>
            </a:extLst>
          </p:cNvPr>
          <p:cNvSpPr txBox="1">
            <a:spLocks/>
          </p:cNvSpPr>
          <p:nvPr/>
        </p:nvSpPr>
        <p:spPr>
          <a:xfrm>
            <a:off x="1728843" y="4148917"/>
            <a:ext cx="5531191" cy="579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2286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4572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6858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9144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11430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13716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16002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1828800" algn="l" defTabSz="821531" rtl="0" latinLnBrk="0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endParaRPr lang="en-US" sz="800"/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2FEDB5DF-BA45-6D74-AE84-4205E4094E22}"/>
              </a:ext>
            </a:extLst>
          </p:cNvPr>
          <p:cNvSpPr txBox="1">
            <a:spLocks/>
          </p:cNvSpPr>
          <p:nvPr/>
        </p:nvSpPr>
        <p:spPr>
          <a:xfrm>
            <a:off x="1239720" y="4342514"/>
            <a:ext cx="6664559" cy="579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1pPr>
            <a:lvl2pPr marL="0" marR="0" indent="857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2pPr>
            <a:lvl3pPr marL="0" marR="0" indent="1714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3pPr>
            <a:lvl4pPr marL="0" marR="0" indent="2571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4pPr>
            <a:lvl5pPr marL="0" marR="0" indent="3429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ZT Talk Exp" pitchFamily="2" charset="77"/>
                <a:ea typeface="Montserrat Regular"/>
                <a:cs typeface="Montserrat Regular"/>
                <a:sym typeface="Montserrat Regular"/>
              </a:defRPr>
            </a:lvl5pPr>
            <a:lvl6pPr marL="0" marR="0" indent="42862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51435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600075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685800" algn="l" defTabSz="308074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/>
              <a:t>% listened to Commercial radio in the last week, including Broadcast and Streaming.</a:t>
            </a:r>
            <a:br>
              <a:rPr lang="en-US" sz="800"/>
            </a:br>
            <a:r>
              <a:rPr lang="en-US" sz="800"/>
              <a:t>Total Australian Population 10+. </a:t>
            </a:r>
          </a:p>
        </p:txBody>
      </p:sp>
    </p:spTree>
    <p:extLst>
      <p:ext uri="{BB962C8B-B14F-4D97-AF65-F5344CB8AC3E}">
        <p14:creationId xmlns:p14="http://schemas.microsoft.com/office/powerpoint/2010/main" val="201400459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phone&#10;&#10;AI-generated content may be incorrect.">
            <a:extLst>
              <a:ext uri="{FF2B5EF4-FFF2-40B4-BE49-F238E27FC236}">
                <a16:creationId xmlns:a16="http://schemas.microsoft.com/office/drawing/2014/main" id="{FCEEECAE-8D87-81A8-1F5C-3499A470B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825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shirt&#10;&#10;AI-generated content may be incorrect.">
            <a:extLst>
              <a:ext uri="{FF2B5EF4-FFF2-40B4-BE49-F238E27FC236}">
                <a16:creationId xmlns:a16="http://schemas.microsoft.com/office/drawing/2014/main" id="{AF31B4C2-950E-81CC-0B7E-3A67CEF7E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5390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and holding a phone&#10;&#10;AI-generated content may be incorrect.">
            <a:extLst>
              <a:ext uri="{FF2B5EF4-FFF2-40B4-BE49-F238E27FC236}">
                <a16:creationId xmlns:a16="http://schemas.microsoft.com/office/drawing/2014/main" id="{5871DA0B-D668-EB1E-584C-637A7AC79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111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FF2DF8-FBF9-1751-4E94-E1678E962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753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ar dashboard&#10;&#10;AI-generated content may be incorrect.">
            <a:extLst>
              <a:ext uri="{FF2B5EF4-FFF2-40B4-BE49-F238E27FC236}">
                <a16:creationId xmlns:a16="http://schemas.microsoft.com/office/drawing/2014/main" id="{E11C3321-810D-4AF1-0EA4-298260579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5371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peaker&#10;&#10;AI-generated content may be incorrect.">
            <a:extLst>
              <a:ext uri="{FF2B5EF4-FFF2-40B4-BE49-F238E27FC236}">
                <a16:creationId xmlns:a16="http://schemas.microsoft.com/office/drawing/2014/main" id="{ED1F01F8-2A5A-F783-220D-29A7D3AD7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83219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100"/>
  <p:tag name="BASENAME" val="ID2019_"/>
  <p:tag name="SAVETOFOLDER" val="C:\Users\meganc\Desktop\Work in progress\Exported PPTs\"/>
  <p:tag name="IMAGEWIDTH" val="8000"/>
  <p:tag name="IMAGEHEIGHT" val="4500"/>
  <p:tag name="EXPORTRANGE" val="SlideRange"/>
  <p:tag name="EXPORTSLIDERANGE" val="57"/>
  <p:tag name="SIZEBY" val="DPI"/>
  <p:tag name="OUTPUTDPI" val="300"/>
  <p:tag name="EXPORTAS" val="PNG"/>
  <p:tag name="NUMBERFORMAT" val="0000"/>
  <p:tag name="PPDATATABLES0" val="Question 29A - Do you currently ever listen to podcasts on...(Multiple response) Base: Ever listened to a podcast:edison research|"/>
  <p:tag name="PPPRESID" val="107949281"/>
  <p:tag name="PPDATASOURCES" val="C:\Users\nicolem\Edison Research\Company Network - Documents\Surveys\2025 - 32000 jobs\EMR32012 - Infinite Dial Australia 2025\Data\32012 Infinite Dial Australia - banner 1 (age 10+) (ETABS).xlsx|C:\Users\nicolem\Edison Research\Company Network - Documents\Surveys\2025 - 32000 jobs\EMR32012 - Infinite Dial Australia 2025\Data\32012 Infinite Dial Australia - banner 1 (age 10+) (ETABS--V2).xlsx|"/>
  <p:tag name="PPDATATABLES1" val="Question 29C - Do you currently ever listen to podcasts about...(Multiple response) Base: Ever listened to a podcast:edison research|"/>
</p:tagLst>
</file>

<file path=ppt/theme/theme1.xml><?xml version="1.0" encoding="utf-8"?>
<a:theme xmlns:a="http://schemas.openxmlformats.org/drawingml/2006/main" name="White">
  <a:themeElements>
    <a:clrScheme name="CRA">
      <a:dk1>
        <a:srgbClr val="660A30"/>
      </a:dk1>
      <a:lt1>
        <a:srgbClr val="FFFFFF"/>
      </a:lt1>
      <a:dk2>
        <a:srgbClr val="004660"/>
      </a:dk2>
      <a:lt2>
        <a:srgbClr val="CCEFFC"/>
      </a:lt2>
      <a:accent1>
        <a:srgbClr val="FF1979"/>
      </a:accent1>
      <a:accent2>
        <a:srgbClr val="00AEEF"/>
      </a:accent2>
      <a:accent3>
        <a:srgbClr val="FF4793"/>
      </a:accent3>
      <a:accent4>
        <a:srgbClr val="33BEF2"/>
      </a:accent4>
      <a:accent5>
        <a:srgbClr val="FFA3C9"/>
      </a:accent5>
      <a:accent6>
        <a:srgbClr val="99DFF9"/>
      </a:accent6>
      <a:hlink>
        <a:srgbClr val="CCEFFC"/>
      </a:hlink>
      <a:folHlink>
        <a:srgbClr val="CCEFFC"/>
      </a:folHlink>
    </a:clrScheme>
    <a:fontScheme name="White">
      <a:majorFont>
        <a:latin typeface="ZT Talk Variable Italic-VF.ttf"/>
        <a:ea typeface="Arial"/>
        <a:cs typeface="Arial"/>
      </a:majorFont>
      <a:minorFont>
        <a:latin typeface="Montserrat Medium"/>
        <a:ea typeface="Montserrat Medium"/>
        <a:cs typeface="Montserrat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>
          <a:outerShdw blurRad="50800" dist="480737" dir="2700000" algn="tl" rotWithShape="0">
            <a:prstClr val="black">
              <a:alpha val="18898"/>
            </a:prstClr>
          </a:outerShdw>
        </a:effectLst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u="none" strike="noStrike" cap="none" spc="0" normalizeH="0" baseline="0" dirty="0" smtClean="0">
            <a:ln>
              <a:noFill/>
            </a:ln>
            <a:solidFill>
              <a:srgbClr val="FFFFFF"/>
            </a:solidFill>
            <a:effectLst/>
            <a:uFillTx/>
            <a:latin typeface="ZT Talk Exp" pitchFamily="2" charset="77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all" spc="285" normalizeH="0" baseline="0">
            <a:ln>
              <a:noFill/>
            </a:ln>
            <a:solidFill>
              <a:srgbClr val="959595"/>
            </a:solidFill>
            <a:effectLst/>
            <a:uFillTx/>
            <a:latin typeface="Montserrat SemiBold"/>
            <a:ea typeface="Montserrat SemiBold"/>
            <a:cs typeface="Montserrat SemiBold"/>
            <a:sym typeface="Montserrat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CRA">
      <a:dk1>
        <a:srgbClr val="660A30"/>
      </a:dk1>
      <a:lt1>
        <a:srgbClr val="FFFFFF"/>
      </a:lt1>
      <a:dk2>
        <a:srgbClr val="004660"/>
      </a:dk2>
      <a:lt2>
        <a:srgbClr val="CCEFFC"/>
      </a:lt2>
      <a:accent1>
        <a:srgbClr val="FF1979"/>
      </a:accent1>
      <a:accent2>
        <a:srgbClr val="00AEEF"/>
      </a:accent2>
      <a:accent3>
        <a:srgbClr val="FF4793"/>
      </a:accent3>
      <a:accent4>
        <a:srgbClr val="33BEF2"/>
      </a:accent4>
      <a:accent5>
        <a:srgbClr val="FFA3C9"/>
      </a:accent5>
      <a:accent6>
        <a:srgbClr val="99DFF9"/>
      </a:accent6>
      <a:hlink>
        <a:srgbClr val="CCEFFC"/>
      </a:hlink>
      <a:folHlink>
        <a:srgbClr val="CCEFFC"/>
      </a:folHlink>
    </a:clrScheme>
    <a:fontScheme name="White">
      <a:majorFont>
        <a:latin typeface="ZT Talk Variable Italic-VF.ttf"/>
        <a:ea typeface="Arial"/>
        <a:cs typeface="Arial"/>
      </a:majorFont>
      <a:minorFont>
        <a:latin typeface="Montserrat Medium"/>
        <a:ea typeface="Montserrat Medium"/>
        <a:cs typeface="Montserrat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>
          <a:outerShdw blurRad="50800" dist="480737" dir="2700000" algn="tl" rotWithShape="0">
            <a:prstClr val="black">
              <a:alpha val="18898"/>
            </a:prstClr>
          </a:outerShdw>
        </a:effectLst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u="none" strike="noStrike" cap="none" spc="0" normalizeH="0" baseline="0" dirty="0" smtClean="0">
            <a:ln>
              <a:noFill/>
            </a:ln>
            <a:solidFill>
              <a:srgbClr val="FFFFFF"/>
            </a:solidFill>
            <a:effectLst/>
            <a:uFillTx/>
            <a:latin typeface="ZT Talk Exp" pitchFamily="2" charset="77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vert="horz" lIns="0" tIns="0" rIns="0" bIns="0" rtlCol="0">
        <a:spAutoFit/>
      </a:bodyPr>
      <a:lstStyle>
        <a:defPPr algn="ctr" hangingPunct="1">
          <a:defRPr sz="80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Montserrat Medium"/>
        <a:ea typeface="Montserrat Medium"/>
        <a:cs typeface="Montserrat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all" spc="285" normalizeH="0" baseline="0">
            <a:ln>
              <a:noFill/>
            </a:ln>
            <a:solidFill>
              <a:srgbClr val="959595"/>
            </a:solidFill>
            <a:effectLst/>
            <a:uFillTx/>
            <a:latin typeface="Montserrat SemiBold"/>
            <a:ea typeface="Montserrat SemiBold"/>
            <a:cs typeface="Montserrat SemiBold"/>
            <a:sym typeface="Montserrat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3ef4fb-b558-4e0c-bc61-54118c429a05">
      <Terms xmlns="http://schemas.microsoft.com/office/infopath/2007/PartnerControls"/>
    </lcf76f155ced4ddcb4097134ff3c332f>
    <TaxCatchAll xmlns="4acc5705-fb0f-45cb-aa01-b9fdde88254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A7DC418CB6894C95878E0A73930BC5" ma:contentTypeVersion="14" ma:contentTypeDescription="Create a new document." ma:contentTypeScope="" ma:versionID="726a2e4234985b100db91a12d998f193">
  <xsd:schema xmlns:xsd="http://www.w3.org/2001/XMLSchema" xmlns:xs="http://www.w3.org/2001/XMLSchema" xmlns:p="http://schemas.microsoft.com/office/2006/metadata/properties" xmlns:ns2="853ef4fb-b558-4e0c-bc61-54118c429a05" xmlns:ns3="4acc5705-fb0f-45cb-aa01-b9fdde88254d" targetNamespace="http://schemas.microsoft.com/office/2006/metadata/properties" ma:root="true" ma:fieldsID="056e4cf134560818902ff1af44d99b72" ns2:_="" ns3:_="">
    <xsd:import namespace="853ef4fb-b558-4e0c-bc61-54118c429a05"/>
    <xsd:import namespace="4acc5705-fb0f-45cb-aa01-b9fdde8825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ef4fb-b558-4e0c-bc61-54118c429a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c9bdd1a-be67-4e2d-a88f-411f88c979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cc5705-fb0f-45cb-aa01-b9fdde88254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664791f-6100-49d1-b8ae-3b621a1e62eb}" ma:internalName="TaxCatchAll" ma:showField="CatchAllData" ma:web="4acc5705-fb0f-45cb-aa01-b9fdde8825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6AEEDC-BD8E-4ED8-8606-ABBD3233F521}">
  <ds:schemaRefs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4acc5705-fb0f-45cb-aa01-b9fdde88254d"/>
    <ds:schemaRef ds:uri="http://schemas.microsoft.com/office/infopath/2007/PartnerControls"/>
    <ds:schemaRef ds:uri="853ef4fb-b558-4e0c-bc61-54118c429a05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3333113-8D87-4DAB-809C-188781506A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4A3E85-016A-4759-87C5-32F2DB494EB3}">
  <ds:schemaRefs>
    <ds:schemaRef ds:uri="4acc5705-fb0f-45cb-aa01-b9fdde88254d"/>
    <ds:schemaRef ds:uri="853ef4fb-b558-4e0c-bc61-54118c429a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</Words>
  <Application>Microsoft Office PowerPoint</Application>
  <PresentationFormat>On-screen Show (16:9)</PresentationFormat>
  <Paragraphs>5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Montserrat SemiBold</vt:lpstr>
      <vt:lpstr>Arial</vt:lpstr>
      <vt:lpstr>ZT Talk Exp</vt:lpstr>
      <vt:lpstr>Montserrat Regular</vt:lpstr>
      <vt:lpstr>White</vt:lpstr>
      <vt:lpstr>1_White</vt:lpstr>
      <vt:lpstr>Key Findings</vt:lpstr>
      <vt:lpstr>Commercial Radio’s Resilience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Infinite Dial Australia</dc:title>
  <dc:creator>Nicole Beniamini</dc:creator>
  <cp:lastModifiedBy>Sumayyah Gordon</cp:lastModifiedBy>
  <cp:revision>3</cp:revision>
  <cp:lastPrinted>2025-06-10T04:50:17Z</cp:lastPrinted>
  <dcterms:modified xsi:type="dcterms:W3CDTF">2025-06-25T00:01:36Z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0x0101004CA7DC418CB6894C95878E0A73930BC5</vt:lpwstr>
  </property>
  <property fmtid="{D5CDD505-2E9C-101B-9397-08002B2CF9AE}" pid="3" name="Order">
    <vt:lpwstr>26251900.0000000</vt:lpwstr>
  </property>
  <property fmtid="{D5CDD505-2E9C-101B-9397-08002B2CF9AE}" pid="4" name="MediaServiceImageTags">
    <vt:lpwstr/>
  </property>
</Properties>
</file>