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2.xml" ContentType="application/vnd.openxmlformats-officedocument.drawingml.chart+xml"/>
  <Override PartName="/ppt/notesSlides/notesSlide17.xml" ContentType="application/vnd.openxmlformats-officedocument.presentationml.notesSlide+xml"/>
  <Override PartName="/ppt/charts/chart3.xml" ContentType="application/vnd.openxmlformats-officedocument.drawingml.chart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4.xml" ContentType="application/vnd.openxmlformats-officedocument.drawingml.chart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5.xml" ContentType="application/vnd.openxmlformats-officedocument.drawingml.chart+xml"/>
  <Override PartName="/ppt/theme/themeOverride1.xml" ContentType="application/vnd.openxmlformats-officedocument.themeOverride+xml"/>
  <Override PartName="/ppt/notesSlides/notesSlide22.xml" ContentType="application/vnd.openxmlformats-officedocument.presentationml.notesSlide+xml"/>
  <Override PartName="/ppt/charts/chart6.xml" ContentType="application/vnd.openxmlformats-officedocument.drawingml.chart+xml"/>
  <Override PartName="/ppt/theme/themeOverride2.xml" ContentType="application/vnd.openxmlformats-officedocument.themeOverr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rts/chart7.xml" ContentType="application/vnd.openxmlformats-officedocument.drawingml.chart+xml"/>
  <Override PartName="/ppt/notesSlides/notesSlide25.xml" ContentType="application/vnd.openxmlformats-officedocument.presentationml.notesSlide+xml"/>
  <Override PartName="/ppt/charts/chart8.xml" ContentType="application/vnd.openxmlformats-officedocument.drawingml.chart+xml"/>
  <Override PartName="/ppt/drawings/drawing1.xml" ContentType="application/vnd.openxmlformats-officedocument.drawingml.chartshapes+xml"/>
  <Override PartName="/ppt/charts/chart9.xml" ContentType="application/vnd.openxmlformats-officedocument.drawingml.chart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rts/chart10.xml" ContentType="application/vnd.openxmlformats-officedocument.drawingml.chart+xml"/>
  <Override PartName="/ppt/notesSlides/notesSlide28.xml" ContentType="application/vnd.openxmlformats-officedocument.presentationml.notesSlide+xml"/>
  <Override PartName="/ppt/charts/chart11.xml" ContentType="application/vnd.openxmlformats-officedocument.drawingml.chart+xml"/>
  <Override PartName="/ppt/notesSlides/notesSlide29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  <p:sldMasterId id="2147483664" r:id="rId5"/>
  </p:sldMasterIdLst>
  <p:notesMasterIdLst>
    <p:notesMasterId r:id="rId38"/>
  </p:notesMasterIdLst>
  <p:handoutMasterIdLst>
    <p:handoutMasterId r:id="rId39"/>
  </p:handoutMasterIdLst>
  <p:sldIdLst>
    <p:sldId id="802" r:id="rId6"/>
    <p:sldId id="860" r:id="rId7"/>
    <p:sldId id="795" r:id="rId8"/>
    <p:sldId id="882" r:id="rId9"/>
    <p:sldId id="890" r:id="rId10"/>
    <p:sldId id="880" r:id="rId11"/>
    <p:sldId id="930" r:id="rId12"/>
    <p:sldId id="931" r:id="rId13"/>
    <p:sldId id="932" r:id="rId14"/>
    <p:sldId id="933" r:id="rId15"/>
    <p:sldId id="934" r:id="rId16"/>
    <p:sldId id="935" r:id="rId17"/>
    <p:sldId id="936" r:id="rId18"/>
    <p:sldId id="881" r:id="rId19"/>
    <p:sldId id="862" r:id="rId20"/>
    <p:sldId id="923" r:id="rId21"/>
    <p:sldId id="911" r:id="rId22"/>
    <p:sldId id="939" r:id="rId23"/>
    <p:sldId id="805" r:id="rId24"/>
    <p:sldId id="948" r:id="rId25"/>
    <p:sldId id="792" r:id="rId26"/>
    <p:sldId id="804" r:id="rId27"/>
    <p:sldId id="949" r:id="rId28"/>
    <p:sldId id="950" r:id="rId29"/>
    <p:sldId id="806" r:id="rId30"/>
    <p:sldId id="962" r:id="rId31"/>
    <p:sldId id="712" r:id="rId32"/>
    <p:sldId id="960" r:id="rId33"/>
    <p:sldId id="943" r:id="rId34"/>
    <p:sldId id="674" r:id="rId35"/>
    <p:sldId id="680" r:id="rId36"/>
    <p:sldId id="947" r:id="rId37"/>
  </p:sldIdLst>
  <p:sldSz cx="9144000" cy="5143500" type="screen16x9"/>
  <p:notesSz cx="6797675" cy="9872663"/>
  <p:embeddedFontLst>
    <p:embeddedFont>
      <p:font typeface="Helvetica" panose="020B0604020202020204" pitchFamily="34" charset="0"/>
      <p:regular r:id="rId40"/>
      <p:bold r:id="rId41"/>
      <p:italic r:id="rId42"/>
      <p:boldItalic r:id="rId43"/>
    </p:embeddedFont>
    <p:embeddedFont>
      <p:font typeface="Montserrat Light" panose="00000400000000000000" pitchFamily="2" charset="0"/>
      <p:regular r:id="rId44"/>
      <p:italic r:id="rId45"/>
    </p:embeddedFont>
    <p:embeddedFont>
      <p:font typeface="Montserrat Medium" panose="00000600000000000000" pitchFamily="2" charset="0"/>
      <p:regular r:id="rId46"/>
      <p:italic r:id="rId47"/>
    </p:embeddedFont>
    <p:embeddedFont>
      <p:font typeface="Montserrat Regular" panose="00000500000000000000" pitchFamily="2" charset="0"/>
      <p:regular r:id="rId48"/>
      <p:bold r:id="rId49"/>
      <p:italic r:id="rId50"/>
      <p:boldItalic r:id="rId51"/>
    </p:embeddedFont>
    <p:embeddedFont>
      <p:font typeface="Montserrat SemiBold" panose="00000700000000000000" pitchFamily="2" charset="0"/>
      <p:regular r:id="rId52"/>
      <p:bold r:id="rId53"/>
      <p:italic r:id="rId54"/>
      <p:boldItalic r:id="rId55"/>
    </p:embeddedFont>
    <p:embeddedFont>
      <p:font typeface="ZT Talk Exp" charset="0"/>
      <p:regular r:id="rId56"/>
      <p:bold r:id="rId57"/>
    </p:embeddedFont>
    <p:embeddedFont>
      <p:font typeface="ZT Talk ExtBd Exp" charset="0"/>
      <p:bold r:id="rId58"/>
    </p:embeddedFont>
    <p:embeddedFont>
      <p:font typeface="ZT Talk Med Exp" charset="0"/>
      <p:regular r:id="rId59"/>
    </p:embeddedFont>
  </p:embeddedFontLst>
  <p:custDataLst>
    <p:tags r:id="rId60"/>
  </p:custDataLst>
  <p:defaultTextStyle>
    <a:defPPr marL="0" marR="0" indent="0" algn="l" defTabSz="3429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75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308074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563" b="0" i="0" u="none" strike="noStrike" cap="all" spc="107" normalizeH="0" baseline="0">
        <a:ln>
          <a:noFill/>
        </a:ln>
        <a:solidFill>
          <a:srgbClr val="959595"/>
        </a:solidFill>
        <a:effectLst/>
        <a:uFillTx/>
        <a:latin typeface="Montserrat SemiBold"/>
        <a:ea typeface="Montserrat SemiBold"/>
        <a:cs typeface="Montserrat SemiBold"/>
        <a:sym typeface="Montserrat SemiBold"/>
      </a:defRPr>
    </a:lvl1pPr>
    <a:lvl2pPr marL="0" marR="0" indent="85725" algn="ctr" defTabSz="308074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563" b="0" i="0" u="none" strike="noStrike" cap="all" spc="107" normalizeH="0" baseline="0">
        <a:ln>
          <a:noFill/>
        </a:ln>
        <a:solidFill>
          <a:srgbClr val="959595"/>
        </a:solidFill>
        <a:effectLst/>
        <a:uFillTx/>
        <a:latin typeface="Montserrat SemiBold"/>
        <a:ea typeface="Montserrat SemiBold"/>
        <a:cs typeface="Montserrat SemiBold"/>
        <a:sym typeface="Montserrat SemiBold"/>
      </a:defRPr>
    </a:lvl2pPr>
    <a:lvl3pPr marL="0" marR="0" indent="171450" algn="ctr" defTabSz="308074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563" b="0" i="0" u="none" strike="noStrike" cap="all" spc="107" normalizeH="0" baseline="0">
        <a:ln>
          <a:noFill/>
        </a:ln>
        <a:solidFill>
          <a:srgbClr val="959595"/>
        </a:solidFill>
        <a:effectLst/>
        <a:uFillTx/>
        <a:latin typeface="Montserrat SemiBold"/>
        <a:ea typeface="Montserrat SemiBold"/>
        <a:cs typeface="Montserrat SemiBold"/>
        <a:sym typeface="Montserrat SemiBold"/>
      </a:defRPr>
    </a:lvl3pPr>
    <a:lvl4pPr marL="0" marR="0" indent="257175" algn="ctr" defTabSz="308074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563" b="0" i="0" u="none" strike="noStrike" cap="all" spc="107" normalizeH="0" baseline="0">
        <a:ln>
          <a:noFill/>
        </a:ln>
        <a:solidFill>
          <a:srgbClr val="959595"/>
        </a:solidFill>
        <a:effectLst/>
        <a:uFillTx/>
        <a:latin typeface="Montserrat SemiBold"/>
        <a:ea typeface="Montserrat SemiBold"/>
        <a:cs typeface="Montserrat SemiBold"/>
        <a:sym typeface="Montserrat SemiBold"/>
      </a:defRPr>
    </a:lvl4pPr>
    <a:lvl5pPr marL="0" marR="0" indent="342900" algn="ctr" defTabSz="308074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563" b="0" i="0" u="none" strike="noStrike" cap="all" spc="107" normalizeH="0" baseline="0">
        <a:ln>
          <a:noFill/>
        </a:ln>
        <a:solidFill>
          <a:srgbClr val="959595"/>
        </a:solidFill>
        <a:effectLst/>
        <a:uFillTx/>
        <a:latin typeface="Montserrat SemiBold"/>
        <a:ea typeface="Montserrat SemiBold"/>
        <a:cs typeface="Montserrat SemiBold"/>
        <a:sym typeface="Montserrat SemiBold"/>
      </a:defRPr>
    </a:lvl5pPr>
    <a:lvl6pPr marL="0" marR="0" indent="428625" algn="ctr" defTabSz="308074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563" b="0" i="0" u="none" strike="noStrike" cap="all" spc="107" normalizeH="0" baseline="0">
        <a:ln>
          <a:noFill/>
        </a:ln>
        <a:solidFill>
          <a:srgbClr val="959595"/>
        </a:solidFill>
        <a:effectLst/>
        <a:uFillTx/>
        <a:latin typeface="Montserrat SemiBold"/>
        <a:ea typeface="Montserrat SemiBold"/>
        <a:cs typeface="Montserrat SemiBold"/>
        <a:sym typeface="Montserrat SemiBold"/>
      </a:defRPr>
    </a:lvl6pPr>
    <a:lvl7pPr marL="0" marR="0" indent="514350" algn="ctr" defTabSz="308074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563" b="0" i="0" u="none" strike="noStrike" cap="all" spc="107" normalizeH="0" baseline="0">
        <a:ln>
          <a:noFill/>
        </a:ln>
        <a:solidFill>
          <a:srgbClr val="959595"/>
        </a:solidFill>
        <a:effectLst/>
        <a:uFillTx/>
        <a:latin typeface="Montserrat SemiBold"/>
        <a:ea typeface="Montserrat SemiBold"/>
        <a:cs typeface="Montserrat SemiBold"/>
        <a:sym typeface="Montserrat SemiBold"/>
      </a:defRPr>
    </a:lvl7pPr>
    <a:lvl8pPr marL="0" marR="0" indent="600075" algn="ctr" defTabSz="308074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563" b="0" i="0" u="none" strike="noStrike" cap="all" spc="107" normalizeH="0" baseline="0">
        <a:ln>
          <a:noFill/>
        </a:ln>
        <a:solidFill>
          <a:srgbClr val="959595"/>
        </a:solidFill>
        <a:effectLst/>
        <a:uFillTx/>
        <a:latin typeface="Montserrat SemiBold"/>
        <a:ea typeface="Montserrat SemiBold"/>
        <a:cs typeface="Montserrat SemiBold"/>
        <a:sym typeface="Montserrat SemiBold"/>
      </a:defRPr>
    </a:lvl8pPr>
    <a:lvl9pPr marL="0" marR="0" indent="685800" algn="ctr" defTabSz="308074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563" b="0" i="0" u="none" strike="noStrike" cap="all" spc="107" normalizeH="0" baseline="0">
        <a:ln>
          <a:noFill/>
        </a:ln>
        <a:solidFill>
          <a:srgbClr val="959595"/>
        </a:solidFill>
        <a:effectLst/>
        <a:uFillTx/>
        <a:latin typeface="Montserrat SemiBold"/>
        <a:ea typeface="Montserrat SemiBold"/>
        <a:cs typeface="Montserrat SemiBold"/>
        <a:sym typeface="Montserrat SemiBold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DB18F0C-0B17-6C9D-909E-301E4ED66F61}" name="Briony Lee" initials="" userId="S::briony.lee@cra.au::6cb29f46-6ed9-4099-b70d-3d4488badf1b" providerId="AD"/>
  <p188:author id="{9236841E-7AAB-7E29-2823-A962ED4836E4}" name="Charlie Murdoch" initials="" userId="S::charlie.murdoch@cra.au::a6c9be0a-d5be-44b8-94aa-b329df9ba34d" providerId="AD"/>
  <p188:author id="{03A52855-97EF-D3D6-591C-4E1F04FC8E38}" name="John Musgrove" initials="" userId="S::john.musgrove@cra.au::df4fe13b-b132-47ac-ab39-fdbf60f7d82b" providerId="AD"/>
  <p188:author id="{C65A9873-FD6D-69C8-D233-4E4811F49D57}" name="Ben Whitty" initials="" userId="S::ben.whitty@cra.au::13f3c3ca-4c41-4fd0-8f96-c9080c2e6990" providerId="AD"/>
  <p188:author id="{36E69294-DBE0-9566-F187-952AEE7A8D5C}" name="Lizzie Young" initials="" userId="S::lizzie.young@cra.au::8172fce4-36d8-4be1-91d1-f9976cdadf48" providerId="AD"/>
  <p188:author id="{0DB5BCFE-67A1-1BE9-E8B5-F43260F1E07C}" name="nbeniamini@edisonresearch.com" initials="nb" userId="S::urn:spo:guest#nbeniamini@edisonresearch.com::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C7FF"/>
    <a:srgbClr val="00688F"/>
    <a:srgbClr val="0A5D96"/>
    <a:srgbClr val="00AEEF"/>
    <a:srgbClr val="000000"/>
    <a:srgbClr val="F0F0F0"/>
    <a:srgbClr val="E0E0E0"/>
    <a:srgbClr val="E4177D"/>
    <a:srgbClr val="F3EBF9"/>
    <a:srgbClr val="0B74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42F7C2F-82F8-4AF1-B9B2-C82628E14AB2}" v="57" dt="2025-06-24T23:22:44.108"/>
    <p1510:client id="{AD5B259D-2DF6-4F9D-870B-DB5ED9DD71AF}" v="4" dt="2025-06-23T23:29:32.058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font" Target="fonts/font16.fntdata"/><Relationship Id="rId63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schemas.openxmlformats.org/officeDocument/2006/relationships/font" Target="fonts/font19.fntdata"/><Relationship Id="rId66" Type="http://schemas.microsoft.com/office/2018/10/relationships/authors" Target="authors.xml"/><Relationship Id="rId5" Type="http://schemas.openxmlformats.org/officeDocument/2006/relationships/slideMaster" Target="slideMasters/slideMaster2.xml"/><Relationship Id="rId61" Type="http://schemas.openxmlformats.org/officeDocument/2006/relationships/presProps" Target="presProp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font" Target="fonts/font17.fntdata"/><Relationship Id="rId64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font" Target="fonts/font12.fntdata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7.fntdata"/><Relationship Id="rId59" Type="http://schemas.openxmlformats.org/officeDocument/2006/relationships/font" Target="fonts/font20.fntdata"/><Relationship Id="rId20" Type="http://schemas.openxmlformats.org/officeDocument/2006/relationships/slide" Target="slides/slide15.xml"/><Relationship Id="rId41" Type="http://schemas.openxmlformats.org/officeDocument/2006/relationships/font" Target="fonts/font2.fntdata"/><Relationship Id="rId54" Type="http://schemas.openxmlformats.org/officeDocument/2006/relationships/font" Target="fonts/font15.fntdata"/><Relationship Id="rId62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font" Target="fonts/font10.fntdata"/><Relationship Id="rId57" Type="http://schemas.openxmlformats.org/officeDocument/2006/relationships/font" Target="fonts/font18.fntdata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font" Target="fonts/font5.fntdata"/><Relationship Id="rId52" Type="http://schemas.openxmlformats.org/officeDocument/2006/relationships/font" Target="fonts/font13.fntdata"/><Relationship Id="rId60" Type="http://schemas.openxmlformats.org/officeDocument/2006/relationships/tags" Target="tags/tag1.xml"/><Relationship Id="rId65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_3A2_780B4570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_2A2_DCBD2314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_2A8_7FB165DD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_38F_F7B266C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_3AB_30DC14CD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_318_8778D62C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_3B5_9A68A0CA.xlsx"/><Relationship Id="rId1" Type="http://schemas.openxmlformats.org/officeDocument/2006/relationships/themeOverride" Target="../theme/themeOverride1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_3B6_93186FC6.xlsx"/><Relationship Id="rId1" Type="http://schemas.openxmlformats.org/officeDocument/2006/relationships/themeOverride" Target="../theme/themeOverride2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_3C2_DB04F637.xlsx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_2C8_5E6592AE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_3C0_F534F62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61764207263419E-2"/>
          <c:y val="0.12304497794743099"/>
          <c:w val="0.980769"/>
          <c:h val="0.794704999999999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Listen to Commercial Radio p7d: 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 w="12700" cap="flat">
              <a:noFill/>
              <a:miter lim="400000"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F738-4EAE-9371-D270CAE81510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2-F738-4EAE-9371-D270CAE81510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4-F738-4EAE-9371-D270CAE81510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6-F738-4EAE-9371-D270CAE81510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8-F738-4EAE-9371-D270CAE81510}"/>
              </c:ext>
            </c:extLst>
          </c:dPt>
          <c:dPt>
            <c:idx val="6"/>
            <c:invertIfNegative val="0"/>
            <c:bubble3D val="0"/>
            <c:spPr>
              <a:solidFill>
                <a:srgbClr val="00AEEF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A-F738-4EAE-9371-D270CAE81510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C-F738-4EAE-9371-D270CAE81510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E-F738-4EAE-9371-D270CAE81510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F-F738-4EAE-9371-D270CAE81510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 i="0" u="none" strike="noStrike">
                    <a:solidFill>
                      <a:schemeClr val="tx1"/>
                    </a:solidFill>
                    <a:latin typeface="ZT Talk Exp" pitchFamily="2" charset="77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Sheet1!$B$1:$H$1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Sheet1!$B$2:$H$2</c:f>
              <c:numCache>
                <c:formatCode>General</c:formatCode>
                <c:ptCount val="7"/>
                <c:pt idx="0">
                  <c:v>63.6</c:v>
                </c:pt>
                <c:pt idx="1">
                  <c:v>59</c:v>
                </c:pt>
                <c:pt idx="2">
                  <c:v>56.3</c:v>
                </c:pt>
                <c:pt idx="3">
                  <c:v>53.7</c:v>
                </c:pt>
                <c:pt idx="4">
                  <c:v>59.3</c:v>
                </c:pt>
                <c:pt idx="5">
                  <c:v>59.3</c:v>
                </c:pt>
                <c:pt idx="6">
                  <c:v>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F738-4EAE-9371-D270CAE815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-10"/>
        <c:axId val="753497440"/>
        <c:axId val="753226192"/>
      </c:barChart>
      <c:catAx>
        <c:axId val="75349744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1100" b="1" i="0" u="none" strike="noStrike">
                <a:solidFill>
                  <a:schemeClr val="tx1"/>
                </a:solidFill>
                <a:latin typeface="ZT Talk Exp" pitchFamily="2" charset="77"/>
              </a:defRPr>
            </a:pPr>
            <a:endParaRPr lang="en-US"/>
          </a:p>
        </c:txPr>
        <c:crossAx val="753226192"/>
        <c:crosses val="autoZero"/>
        <c:auto val="1"/>
        <c:lblAlgn val="ctr"/>
        <c:lblOffset val="100"/>
        <c:noMultiLvlLbl val="1"/>
      </c:catAx>
      <c:valAx>
        <c:axId val="753226192"/>
        <c:scaling>
          <c:orientation val="minMax"/>
          <c:max val="100"/>
          <c:min val="0"/>
        </c:scaling>
        <c:delete val="1"/>
        <c:axPos val="l"/>
        <c:numFmt formatCode="#,##0" sourceLinked="0"/>
        <c:majorTickMark val="out"/>
        <c:minorTickMark val="none"/>
        <c:tickLblPos val="nextTo"/>
        <c:crossAx val="753497440"/>
        <c:crosses val="autoZero"/>
        <c:crossBetween val="between"/>
        <c:majorUnit val="20"/>
        <c:minorUnit val="10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4230899999999999E-2"/>
          <c:y val="0.123045"/>
          <c:w val="0.980769"/>
          <c:h val="0.7554800949225365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chemeClr val="accent6"/>
            </a:solidFill>
            <a:ln w="12700" cap="flat">
              <a:noFill/>
              <a:miter lim="400000"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6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5-2758-40CF-B1E9-21307CFE8782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6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1-2758-40CF-B1E9-21307CFE8782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6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6-9DB4-4D91-80A7-24362F4234EE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6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8-0658-4CE8-8367-018001048753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6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A-FD8F-4C2F-BBBB-839C352CEECE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6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C-6416-4351-8AD0-03FBADC5F162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2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E-68E4-4A6F-B2B9-030D78E5382E}"/>
              </c:ext>
            </c:extLst>
          </c:dPt>
          <c:dPt>
            <c:idx val="13"/>
            <c:invertIfNegative val="0"/>
            <c:bubble3D val="0"/>
            <c:spPr>
              <a:solidFill>
                <a:schemeClr val="accent6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3-2758-40CF-B1E9-21307CFE8782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Sheet1!$B$1:$J$1</c:f>
              <c:numCache>
                <c:formatCode>General</c:formatCode>
                <c:ptCount val="8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</c:numCache>
            </c:numRef>
          </c:cat>
          <c:val>
            <c:numRef>
              <c:f>Sheet1!$B$2:$J$2</c:f>
              <c:numCache>
                <c:formatCode>General</c:formatCode>
                <c:ptCount val="8"/>
                <c:pt idx="0">
                  <c:v>5</c:v>
                </c:pt>
                <c:pt idx="1">
                  <c:v>13</c:v>
                </c:pt>
                <c:pt idx="2">
                  <c:v>17</c:v>
                </c:pt>
                <c:pt idx="3">
                  <c:v>26</c:v>
                </c:pt>
                <c:pt idx="4">
                  <c:v>28</c:v>
                </c:pt>
                <c:pt idx="5">
                  <c:v>28</c:v>
                </c:pt>
                <c:pt idx="6">
                  <c:v>34</c:v>
                </c:pt>
                <c:pt idx="7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758-40CF-B1E9-21307CFE87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-10"/>
        <c:axId val="-342516144"/>
        <c:axId val="-342503776"/>
      </c:barChart>
      <c:catAx>
        <c:axId val="-34251614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1200" b="0"/>
            </a:pPr>
            <a:endParaRPr lang="en-US"/>
          </a:p>
        </c:txPr>
        <c:crossAx val="-342503776"/>
        <c:crosses val="autoZero"/>
        <c:auto val="1"/>
        <c:lblAlgn val="ctr"/>
        <c:lblOffset val="100"/>
        <c:noMultiLvlLbl val="1"/>
      </c:catAx>
      <c:valAx>
        <c:axId val="-342503776"/>
        <c:scaling>
          <c:orientation val="minMax"/>
          <c:max val="45"/>
          <c:min val="0"/>
        </c:scaling>
        <c:delete val="1"/>
        <c:axPos val="l"/>
        <c:numFmt formatCode="#,##0" sourceLinked="0"/>
        <c:majorTickMark val="out"/>
        <c:minorTickMark val="none"/>
        <c:tickLblPos val="nextTo"/>
        <c:crossAx val="-342516144"/>
        <c:crosses val="autoZero"/>
        <c:crossBetween val="between"/>
        <c:majorUnit val="20"/>
        <c:minorUnit val="10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txPr>
    <a:bodyPr/>
    <a:lstStyle/>
    <a:p>
      <a:pPr>
        <a:defRPr b="1" i="0">
          <a:latin typeface="ZT Talk Exp" pitchFamily="2" charset="77"/>
        </a:defRPr>
      </a:pPr>
      <a:endParaRPr lang="en-US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278957791684"/>
          <c:y val="0.10329911469342599"/>
          <c:w val="0.86300422399272203"/>
          <c:h val="0.86316339805159503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One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 w="12700" cap="flat">
              <a:noFill/>
              <a:miter lim="400000"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Sheet1!$B$2:$B$4</c:f>
              <c:numCache>
                <c:formatCode>General</c:formatCode>
                <c:ptCount val="3"/>
                <c:pt idx="0">
                  <c:v>58</c:v>
                </c:pt>
                <c:pt idx="1">
                  <c:v>50</c:v>
                </c:pt>
                <c:pt idx="2">
                  <c:v>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A7A-450D-9A20-84F3D35813E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Two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  <a:ln w="12700" cap="flat">
              <a:noFill/>
              <a:miter lim="400000"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Sheet1!$C$2:$C$4</c:f>
              <c:numCache>
                <c:formatCode>General</c:formatCode>
                <c:ptCount val="3"/>
                <c:pt idx="0">
                  <c:v>20</c:v>
                </c:pt>
                <c:pt idx="1">
                  <c:v>24</c:v>
                </c:pt>
                <c:pt idx="2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A7A-450D-9A20-84F3D35813E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Three or more</c:v>
                </c:pt>
              </c:strCache>
            </c:strRef>
          </c:tx>
          <c:spPr>
            <a:solidFill>
              <a:srgbClr val="45B5E5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Sheet1!$D$2:$D$4</c:f>
              <c:numCache>
                <c:formatCode>General</c:formatCode>
                <c:ptCount val="3"/>
                <c:pt idx="0">
                  <c:v>22</c:v>
                </c:pt>
                <c:pt idx="1">
                  <c:v>26</c:v>
                </c:pt>
                <c:pt idx="2">
                  <c:v>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018-425A-A7A3-EFBAB24CAF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100"/>
        <c:axId val="776365472"/>
        <c:axId val="776869136"/>
      </c:barChart>
      <c:catAx>
        <c:axId val="776365472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1100" b="0"/>
            </a:pPr>
            <a:endParaRPr lang="en-US"/>
          </a:p>
        </c:txPr>
        <c:crossAx val="776869136"/>
        <c:crosses val="autoZero"/>
        <c:auto val="1"/>
        <c:lblAlgn val="ctr"/>
        <c:lblOffset val="100"/>
        <c:noMultiLvlLbl val="1"/>
      </c:catAx>
      <c:valAx>
        <c:axId val="776869136"/>
        <c:scaling>
          <c:orientation val="minMax"/>
          <c:max val="100"/>
        </c:scaling>
        <c:delete val="1"/>
        <c:axPos val="t"/>
        <c:numFmt formatCode="#,##0%" sourceLinked="0"/>
        <c:majorTickMark val="out"/>
        <c:minorTickMark val="none"/>
        <c:tickLblPos val="nextTo"/>
        <c:crossAx val="776365472"/>
        <c:crosses val="autoZero"/>
        <c:crossBetween val="between"/>
        <c:majorUnit val="20"/>
        <c:minorUnit val="10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txPr>
    <a:bodyPr/>
    <a:lstStyle/>
    <a:p>
      <a:pPr>
        <a:defRPr b="1" i="0">
          <a:latin typeface="ZT Talk Exp" pitchFamily="2" charset="77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4230899999999999E-2"/>
          <c:y val="0.123045"/>
          <c:w val="0.980769"/>
          <c:h val="0.794704999999999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TOT_AMFMDAB_PW: Yes 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 w="12700" cap="flat">
              <a:noFill/>
              <a:miter lim="400000"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670B-45E5-BD01-203C73809C15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670B-45E5-BD01-203C73809C15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670B-45E5-BD01-203C73809C15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670B-45E5-BD01-203C73809C15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670B-45E5-BD01-203C73809C15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670B-45E5-BD01-203C73809C15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670B-45E5-BD01-203C73809C15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0" i="0" u="none" strike="noStrike">
                    <a:solidFill>
                      <a:schemeClr val="tx1"/>
                    </a:solidFill>
                    <a:latin typeface="+mj-lt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Sheet1!$B$1:$F$1</c:f>
              <c:strCache>
                <c:ptCount val="5"/>
                <c:pt idx="0">
                  <c:v>Total </c:v>
                </c:pt>
                <c:pt idx="2">
                  <c:v>P10-24 </c:v>
                </c:pt>
                <c:pt idx="3">
                  <c:v>P25-54 </c:v>
                </c:pt>
                <c:pt idx="4">
                  <c:v>P55+ 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5"/>
                <c:pt idx="0">
                  <c:v>77.599999999999994</c:v>
                </c:pt>
                <c:pt idx="2">
                  <c:v>74.2</c:v>
                </c:pt>
                <c:pt idx="3">
                  <c:v>78</c:v>
                </c:pt>
                <c:pt idx="4">
                  <c:v>79.099999999999994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670B-45E5-BD01-203C73809C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-10"/>
        <c:axId val="786461712"/>
        <c:axId val="786913680"/>
      </c:barChart>
      <c:catAx>
        <c:axId val="78646171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1200" b="0" i="0" u="none" strike="noStrike">
                <a:solidFill>
                  <a:schemeClr val="tx1"/>
                </a:solidFill>
                <a:latin typeface="+mj-lt"/>
              </a:defRPr>
            </a:pPr>
            <a:endParaRPr lang="en-US"/>
          </a:p>
        </c:txPr>
        <c:crossAx val="786913680"/>
        <c:crosses val="autoZero"/>
        <c:auto val="1"/>
        <c:lblAlgn val="ctr"/>
        <c:lblOffset val="100"/>
        <c:noMultiLvlLbl val="1"/>
      </c:catAx>
      <c:valAx>
        <c:axId val="786913680"/>
        <c:scaling>
          <c:orientation val="minMax"/>
          <c:max val="100"/>
          <c:min val="0"/>
        </c:scaling>
        <c:delete val="1"/>
        <c:axPos val="l"/>
        <c:numFmt formatCode="#,##0" sourceLinked="0"/>
        <c:majorTickMark val="out"/>
        <c:minorTickMark val="none"/>
        <c:tickLblPos val="nextTo"/>
        <c:crossAx val="786461712"/>
        <c:crosses val="autoZero"/>
        <c:crossBetween val="between"/>
        <c:majorUnit val="20"/>
        <c:minorUnit val="10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4230899999999999E-2"/>
          <c:y val="0.123045"/>
          <c:w val="0.980769"/>
          <c:h val="0.696809438025902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 w="12700" cap="flat">
              <a:noFill/>
              <a:miter lim="400000"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1-97A7-4924-9612-3ADCA3C390A2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3-97A7-4924-9612-3ADCA3C390A2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5-97A7-4924-9612-3ADCA3C390A2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2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7-97A7-4924-9612-3ADCA3C390A2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97A7-4924-9612-3ADCA3C390A2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97A7-4924-9612-3ADCA3C390A2}"/>
              </c:ext>
            </c:extLst>
          </c:dPt>
          <c:dPt>
            <c:idx val="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C-97A7-4924-9612-3ADCA3C390A2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D-97A7-4924-9612-3ADCA3C390A2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E-97A7-4924-9612-3ADCA3C390A2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anchorCtr="0"/>
              <a:lstStyle/>
              <a:p>
                <a:pPr algn="ctr">
                  <a:defRPr lang="en-US" sz="1800" b="1" i="0" u="none" strike="noStrike" kern="1200" baseline="0">
                    <a:solidFill>
                      <a:schemeClr val="tx1"/>
                    </a:solidFill>
                    <a:latin typeface="ZT Talk Exp" pitchFamily="2" charset="77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Sheet1!$D$1:$G$1</c:f>
              <c:strCache>
                <c:ptCount val="4"/>
                <c:pt idx="0">
                  <c:v>NZ 2023
Age 16+</c:v>
                </c:pt>
                <c:pt idx="1">
                  <c:v>U.S. 2025
Age 12+</c:v>
                </c:pt>
                <c:pt idx="2">
                  <c:v>UK 2025
Age 16+</c:v>
                </c:pt>
                <c:pt idx="3">
                  <c:v>Aus 2025
Age 10+</c:v>
                </c:pt>
              </c:strCache>
            </c:strRef>
          </c:cat>
          <c:val>
            <c:numRef>
              <c:f>Sheet1!$D$2:$G$2</c:f>
              <c:numCache>
                <c:formatCode>General</c:formatCode>
                <c:ptCount val="4"/>
                <c:pt idx="0">
                  <c:v>70</c:v>
                </c:pt>
                <c:pt idx="1">
                  <c:v>58</c:v>
                </c:pt>
                <c:pt idx="2">
                  <c:v>64</c:v>
                </c:pt>
                <c:pt idx="3">
                  <c:v>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97A7-4924-9612-3ADCA3C390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-10"/>
        <c:axId val="1185628336"/>
        <c:axId val="1185629696"/>
      </c:barChart>
      <c:catAx>
        <c:axId val="118562833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1100" b="1" i="0" u="none" strike="noStrike">
                <a:solidFill>
                  <a:schemeClr val="tx1"/>
                </a:solidFill>
                <a:latin typeface="ZT Talk Exp" pitchFamily="2" charset="77"/>
              </a:defRPr>
            </a:pPr>
            <a:endParaRPr lang="en-US"/>
          </a:p>
        </c:txPr>
        <c:crossAx val="1185629696"/>
        <c:crosses val="autoZero"/>
        <c:auto val="1"/>
        <c:lblAlgn val="ctr"/>
        <c:lblOffset val="100"/>
        <c:noMultiLvlLbl val="1"/>
      </c:catAx>
      <c:valAx>
        <c:axId val="1185629696"/>
        <c:scaling>
          <c:orientation val="minMax"/>
          <c:max val="100"/>
          <c:min val="0"/>
        </c:scaling>
        <c:delete val="1"/>
        <c:axPos val="l"/>
        <c:numFmt formatCode="#,##0" sourceLinked="0"/>
        <c:majorTickMark val="out"/>
        <c:minorTickMark val="none"/>
        <c:tickLblPos val="nextTo"/>
        <c:crossAx val="1185628336"/>
        <c:crosses val="autoZero"/>
        <c:crossBetween val="between"/>
        <c:majorUnit val="20"/>
        <c:minorUnit val="10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4230899999999999E-2"/>
          <c:y val="0.20021131300992767"/>
          <c:w val="0.980769"/>
          <c:h val="0.619642995783866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99DFF9"/>
            </a:solidFill>
            <a:ln w="12700" cap="flat">
              <a:noFill/>
              <a:miter lim="400000"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1A89-F74D-B16E-FE917BCD69A3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1A89-F74D-B16E-FE917BCD69A3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1A89-F74D-B16E-FE917BCD69A3}"/>
              </c:ext>
            </c:extLst>
          </c:dPt>
          <c:dPt>
            <c:idx val="3"/>
            <c:invertIfNegative val="0"/>
            <c:bubble3D val="0"/>
            <c:spPr>
              <a:solidFill>
                <a:srgbClr val="00AEEF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4-1A89-F74D-B16E-FE917BCD69A3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1A89-F74D-B16E-FE917BCD69A3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1A89-F74D-B16E-FE917BCD69A3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1A89-F74D-B16E-FE917BCD69A3}"/>
              </c:ext>
            </c:extLst>
          </c:dPt>
          <c:dPt>
            <c:idx val="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1A89-F74D-B16E-FE917BCD69A3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A-1A89-F74D-B16E-FE917BCD69A3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1A89-F74D-B16E-FE917BCD69A3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anchorCtr="0"/>
              <a:lstStyle/>
              <a:p>
                <a:pPr algn="ctr">
                  <a:defRPr lang="en-US" sz="1800" b="1" i="0" u="none" strike="noStrike" kern="1200" baseline="0">
                    <a:solidFill>
                      <a:schemeClr val="tx1"/>
                    </a:solidFill>
                    <a:latin typeface="ZT Talk Exp" pitchFamily="2" charset="77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Sheet1!$D$1:$G$1</c:f>
              <c:strCache>
                <c:ptCount val="4"/>
                <c:pt idx="0">
                  <c:v>NZ 2023
Age 16+</c:v>
                </c:pt>
                <c:pt idx="1">
                  <c:v>U.S. 2025
Age 18+</c:v>
                </c:pt>
                <c:pt idx="2">
                  <c:v>UK 2025                                              Age 16+</c:v>
                </c:pt>
                <c:pt idx="3">
                  <c:v>Aus 2025
Age 18+</c:v>
                </c:pt>
              </c:strCache>
            </c:strRef>
          </c:cat>
          <c:val>
            <c:numRef>
              <c:f>Sheet1!$D$2:$G$2</c:f>
              <c:numCache>
                <c:formatCode>General</c:formatCode>
                <c:ptCount val="4"/>
                <c:pt idx="0">
                  <c:v>77</c:v>
                </c:pt>
                <c:pt idx="1">
                  <c:v>74</c:v>
                </c:pt>
                <c:pt idx="2">
                  <c:v>72</c:v>
                </c:pt>
                <c:pt idx="3">
                  <c:v>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1A89-F74D-B16E-FE917BCD69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4"/>
        <c:overlap val="-16"/>
        <c:axId val="1185628336"/>
        <c:axId val="1185629696"/>
      </c:barChart>
      <c:catAx>
        <c:axId val="118562833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1200" b="1" i="0" u="none" strike="noStrike">
                <a:solidFill>
                  <a:schemeClr val="tx1"/>
                </a:solidFill>
                <a:latin typeface="ZT Talk Exp" pitchFamily="2" charset="77"/>
              </a:defRPr>
            </a:pPr>
            <a:endParaRPr lang="en-US"/>
          </a:p>
        </c:txPr>
        <c:crossAx val="1185629696"/>
        <c:crosses val="autoZero"/>
        <c:auto val="1"/>
        <c:lblAlgn val="ctr"/>
        <c:lblOffset val="100"/>
        <c:noMultiLvlLbl val="1"/>
      </c:catAx>
      <c:valAx>
        <c:axId val="1185629696"/>
        <c:scaling>
          <c:orientation val="minMax"/>
          <c:max val="85"/>
          <c:min val="0"/>
        </c:scaling>
        <c:delete val="1"/>
        <c:axPos val="l"/>
        <c:numFmt formatCode="#,##0" sourceLinked="0"/>
        <c:majorTickMark val="out"/>
        <c:minorTickMark val="none"/>
        <c:tickLblPos val="nextTo"/>
        <c:crossAx val="1185628336"/>
        <c:crosses val="autoZero"/>
        <c:crossBetween val="between"/>
        <c:majorUnit val="20"/>
        <c:minorUnit val="10"/>
      </c:valAx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lrMapOvr bg1="dk1" tx1="lt1" bg2="dk2" tx2="lt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1.4230899999999999E-2"/>
          <c:y val="0.123045"/>
          <c:w val="0.980769"/>
          <c:h val="0.794704999999999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99DFF9"/>
            </a:solidFill>
            <a:ln w="12700" cap="flat">
              <a:noFill/>
              <a:miter lim="400000"/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rgbClr val="99DFF9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0-EEED-43DE-A694-DD67CBEF7254}"/>
              </c:ext>
            </c:extLst>
          </c:dPt>
          <c:dPt>
            <c:idx val="5"/>
            <c:invertIfNegative val="0"/>
            <c:bubble3D val="0"/>
            <c:spPr>
              <a:solidFill>
                <a:srgbClr val="99DFF9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6-2399-4B32-9798-6BDA4989FA27}"/>
              </c:ext>
            </c:extLst>
          </c:dPt>
          <c:dPt>
            <c:idx val="6"/>
            <c:invertIfNegative val="0"/>
            <c:bubble3D val="0"/>
            <c:spPr>
              <a:solidFill>
                <a:srgbClr val="99DFF9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8-0E47-4BBA-87A2-14286CA49931}"/>
              </c:ext>
            </c:extLst>
          </c:dPt>
          <c:dPt>
            <c:idx val="7"/>
            <c:invertIfNegative val="0"/>
            <c:bubble3D val="0"/>
            <c:spPr>
              <a:solidFill>
                <a:srgbClr val="99DFF9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A-9D68-4DD6-8A78-C2FB817091A1}"/>
              </c:ext>
            </c:extLst>
          </c:dPt>
          <c:dPt>
            <c:idx val="8"/>
            <c:invertIfNegative val="0"/>
            <c:bubble3D val="0"/>
            <c:spPr>
              <a:solidFill>
                <a:srgbClr val="00AEEF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C-AAEA-451A-B93A-0B8850EC925C}"/>
              </c:ext>
            </c:extLst>
          </c:dPt>
          <c:dPt>
            <c:idx val="1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3B5D-42E4-BE72-256B64A24CBA}"/>
              </c:ext>
            </c:extLst>
          </c:dPt>
          <c:dPt>
            <c:idx val="2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D1DF-4AEA-BBA2-7B81280D63A2}"/>
              </c:ext>
            </c:extLst>
          </c:dPt>
          <c:dPt>
            <c:idx val="21"/>
            <c:invertIfNegative val="0"/>
            <c:bubble3D val="0"/>
            <c:spPr>
              <a:solidFill>
                <a:srgbClr val="99DFF9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2-7294-4118-92BE-A92D600E04CE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 i="0" u="none" strike="noStrike">
                    <a:solidFill>
                      <a:schemeClr val="tx1"/>
                    </a:solidFill>
                    <a:latin typeface="ZT Talk Exp" pitchFamily="2" charset="77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Sheet1!$B$1:$J$1</c:f>
              <c:numCache>
                <c:formatCode>General</c:formatCode>
                <c:ptCount val="9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</c:numCache>
            </c:numRef>
          </c:cat>
          <c:val>
            <c:numRef>
              <c:f>Sheet1!$B$2:$J$2</c:f>
              <c:numCache>
                <c:formatCode>General</c:formatCode>
                <c:ptCount val="9"/>
                <c:pt idx="0">
                  <c:v>56</c:v>
                </c:pt>
                <c:pt idx="1">
                  <c:v>53</c:v>
                </c:pt>
                <c:pt idx="2">
                  <c:v>61</c:v>
                </c:pt>
                <c:pt idx="3">
                  <c:v>67</c:v>
                </c:pt>
                <c:pt idx="4">
                  <c:v>74</c:v>
                </c:pt>
                <c:pt idx="5">
                  <c:v>78</c:v>
                </c:pt>
                <c:pt idx="6">
                  <c:v>81</c:v>
                </c:pt>
                <c:pt idx="7">
                  <c:v>83</c:v>
                </c:pt>
                <c:pt idx="8">
                  <c:v>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EF1-4A78-8F37-E46FBFF0EC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-10"/>
        <c:axId val="787304816"/>
        <c:axId val="786987152"/>
      </c:barChart>
      <c:catAx>
        <c:axId val="78730481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1200" b="0" i="0" u="none" strike="noStrike">
                <a:solidFill>
                  <a:schemeClr val="tx1"/>
                </a:solidFill>
                <a:latin typeface="ZT Talk Exp" pitchFamily="2" charset="77"/>
              </a:defRPr>
            </a:pPr>
            <a:endParaRPr lang="en-US"/>
          </a:p>
        </c:txPr>
        <c:crossAx val="786987152"/>
        <c:crosses val="autoZero"/>
        <c:auto val="1"/>
        <c:lblAlgn val="ctr"/>
        <c:lblOffset val="100"/>
        <c:noMultiLvlLbl val="1"/>
      </c:catAx>
      <c:valAx>
        <c:axId val="786987152"/>
        <c:scaling>
          <c:orientation val="minMax"/>
          <c:max val="100"/>
        </c:scaling>
        <c:delete val="1"/>
        <c:axPos val="l"/>
        <c:numFmt formatCode="#,##0" sourceLinked="0"/>
        <c:majorTickMark val="out"/>
        <c:minorTickMark val="none"/>
        <c:tickLblPos val="nextTo"/>
        <c:crossAx val="787304816"/>
        <c:crosses val="autoZero"/>
        <c:crossBetween val="between"/>
        <c:majorUnit val="20"/>
        <c:minorUnit val="10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1" tx1="lt1" bg2="dk2" tx2="lt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1.4230899999999999E-2"/>
          <c:y val="0.20021131300992767"/>
          <c:w val="0.980769"/>
          <c:h val="0.619642995783866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99DFF9"/>
            </a:solidFill>
            <a:ln w="12700" cap="flat">
              <a:noFill/>
              <a:miter lim="400000"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49BB-D04F-AC61-C0599EE2EF3E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49BB-D04F-AC61-C0599EE2EF3E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49BB-D04F-AC61-C0599EE2EF3E}"/>
              </c:ext>
            </c:extLst>
          </c:dPt>
          <c:dPt>
            <c:idx val="3"/>
            <c:invertIfNegative val="0"/>
            <c:bubble3D val="0"/>
            <c:spPr>
              <a:solidFill>
                <a:srgbClr val="00AEEF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4-49BB-D04F-AC61-C0599EE2EF3E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49BB-D04F-AC61-C0599EE2EF3E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49BB-D04F-AC61-C0599EE2EF3E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49BB-D04F-AC61-C0599EE2EF3E}"/>
              </c:ext>
            </c:extLst>
          </c:dPt>
          <c:dPt>
            <c:idx val="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49BB-D04F-AC61-C0599EE2EF3E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49BB-D04F-AC61-C0599EE2EF3E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A-49BB-D04F-AC61-C0599EE2EF3E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anchorCtr="0"/>
              <a:lstStyle/>
              <a:p>
                <a:pPr algn="ctr">
                  <a:defRPr lang="en-US" sz="1800" b="1" i="0" u="none" strike="noStrike" kern="1200" baseline="0">
                    <a:solidFill>
                      <a:schemeClr val="tx1"/>
                    </a:solidFill>
                    <a:latin typeface="ZT Talk Exp" pitchFamily="2" charset="77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Sheet1!$D$1:$G$1</c:f>
              <c:strCache>
                <c:ptCount val="4"/>
                <c:pt idx="0">
                  <c:v>NZ 2023
Age 16+</c:v>
                </c:pt>
                <c:pt idx="1">
                  <c:v>U.S. 2025
Age 12+</c:v>
                </c:pt>
                <c:pt idx="2">
                  <c:v>UK 2025                                    Age 16+</c:v>
                </c:pt>
                <c:pt idx="3">
                  <c:v>Aus 2025
Age 10+</c:v>
                </c:pt>
              </c:strCache>
            </c:strRef>
          </c:cat>
          <c:val>
            <c:numRef>
              <c:f>Sheet1!$D$2:$G$2</c:f>
              <c:numCache>
                <c:formatCode>General</c:formatCode>
                <c:ptCount val="4"/>
                <c:pt idx="0">
                  <c:v>77</c:v>
                </c:pt>
                <c:pt idx="1">
                  <c:v>79</c:v>
                </c:pt>
                <c:pt idx="2">
                  <c:v>81</c:v>
                </c:pt>
                <c:pt idx="3">
                  <c:v>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49BB-D04F-AC61-C0599EE2EF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4"/>
        <c:overlap val="-16"/>
        <c:axId val="1185628336"/>
        <c:axId val="1185629696"/>
      </c:barChart>
      <c:catAx>
        <c:axId val="118562833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1200" b="1" i="0" u="none" strike="noStrike">
                <a:solidFill>
                  <a:schemeClr val="tx1"/>
                </a:solidFill>
                <a:latin typeface="ZT Talk Exp" pitchFamily="2" charset="77"/>
              </a:defRPr>
            </a:pPr>
            <a:endParaRPr lang="en-US"/>
          </a:p>
        </c:txPr>
        <c:crossAx val="1185629696"/>
        <c:crosses val="autoZero"/>
        <c:auto val="1"/>
        <c:lblAlgn val="ctr"/>
        <c:lblOffset val="100"/>
        <c:noMultiLvlLbl val="1"/>
      </c:catAx>
      <c:valAx>
        <c:axId val="1185629696"/>
        <c:scaling>
          <c:orientation val="minMax"/>
          <c:max val="85"/>
          <c:min val="0"/>
        </c:scaling>
        <c:delete val="1"/>
        <c:axPos val="l"/>
        <c:numFmt formatCode="#,##0" sourceLinked="0"/>
        <c:majorTickMark val="out"/>
        <c:minorTickMark val="none"/>
        <c:tickLblPos val="nextTo"/>
        <c:crossAx val="1185628336"/>
        <c:crosses val="autoZero"/>
        <c:crossBetween val="between"/>
        <c:majorUnit val="20"/>
        <c:minorUnit val="10"/>
      </c:valAx>
    </c:plotArea>
    <c:plotVisOnly val="1"/>
    <c:dispBlanksAs val="gap"/>
    <c:showDLblsOverMax val="1"/>
  </c:chart>
  <c:spPr>
    <a:noFill/>
    <a:ln>
      <a:noFill/>
    </a:ln>
    <a:effectLst/>
  </c:sp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4230899999999999E-2"/>
          <c:y val="0.123045"/>
          <c:w val="0.980769"/>
          <c:h val="0.7266373740996813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Listened to a podcast</c:v>
                </c:pt>
              </c:strCache>
            </c:strRef>
          </c:tx>
          <c:spPr>
            <a:solidFill>
              <a:srgbClr val="4F2877"/>
            </a:solidFill>
            <a:ln w="12700" cap="flat">
              <a:noFill/>
              <a:miter lim="400000"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6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9-4275-4B44-9626-01B8E644B50E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1-13A3-40AA-B4B1-7402C23BA823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2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3-13A3-40AA-B4B1-7402C23BA823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13A3-40AA-B4B1-7402C23BA823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13A3-40AA-B4B1-7402C23BA823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13A3-40AA-B4B1-7402C23BA823}"/>
              </c:ext>
            </c:extLst>
          </c:dPt>
          <c:dPt>
            <c:idx val="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13A3-40AA-B4B1-7402C23BA823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13A3-40AA-B4B1-7402C23BA823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Sheet1!$B$1:$D$1</c:f>
              <c:strCache>
                <c:ptCount val="3"/>
                <c:pt idx="0">
                  <c:v>Listened to a podcast</c:v>
                </c:pt>
                <c:pt idx="1">
                  <c:v>Watched a podcast</c:v>
                </c:pt>
                <c:pt idx="2">
                  <c:v>Listened to/watched</c:v>
                </c:pt>
              </c:strCache>
            </c:strRef>
          </c:cat>
          <c:val>
            <c:numRef>
              <c:f>Sheet1!$B$2:$D$2</c:f>
              <c:numCache>
                <c:formatCode>General</c:formatCode>
                <c:ptCount val="3"/>
                <c:pt idx="0">
                  <c:v>49</c:v>
                </c:pt>
                <c:pt idx="1">
                  <c:v>33</c:v>
                </c:pt>
                <c:pt idx="2">
                  <c:v>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13A3-40AA-B4B1-7402C23BA8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646693640"/>
        <c:axId val="646686584"/>
      </c:barChart>
      <c:catAx>
        <c:axId val="64669364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1400" b="0"/>
            </a:pPr>
            <a:endParaRPr lang="en-US"/>
          </a:p>
        </c:txPr>
        <c:crossAx val="646686584"/>
        <c:crosses val="autoZero"/>
        <c:auto val="1"/>
        <c:lblAlgn val="ctr"/>
        <c:lblOffset val="100"/>
        <c:noMultiLvlLbl val="1"/>
      </c:catAx>
      <c:valAx>
        <c:axId val="646686584"/>
        <c:scaling>
          <c:orientation val="minMax"/>
          <c:max val="100"/>
        </c:scaling>
        <c:delete val="1"/>
        <c:axPos val="l"/>
        <c:numFmt formatCode="#,##0" sourceLinked="0"/>
        <c:majorTickMark val="out"/>
        <c:minorTickMark val="none"/>
        <c:tickLblPos val="nextTo"/>
        <c:crossAx val="646693640"/>
        <c:crosses val="autoZero"/>
        <c:crossBetween val="between"/>
        <c:majorUnit val="20"/>
        <c:minorUnit val="10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txPr>
    <a:bodyPr/>
    <a:lstStyle/>
    <a:p>
      <a:pPr>
        <a:defRPr b="1" i="0">
          <a:latin typeface="ZT Talk Exp" pitchFamily="2" charset="77"/>
        </a:defRPr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1.4230899999999999E-2"/>
          <c:y val="0.123045"/>
          <c:w val="0.980769"/>
          <c:h val="0.794704999999999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chemeClr val="accent6"/>
            </a:solidFill>
            <a:ln w="12700" cap="flat">
              <a:noFill/>
              <a:miter lim="400000"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chemeClr val="accent6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2-E84B-41F6-A0FD-45ADCEEDE75F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6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4-99B8-472A-8428-595C6D05CC55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6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6-5DDE-4B10-9B91-6FD2628A4A77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6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8-6988-4879-B5C3-793BF3C2EE7F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6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A-C4C5-493B-B239-C6297CB0842B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6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C-DA46-456F-82F5-13597CC7A9C9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2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E-15D5-49D2-BF50-0B781982C4EB}"/>
              </c:ext>
            </c:extLst>
          </c:dPt>
          <c:dPt>
            <c:idx val="13"/>
            <c:invertIfNegative val="0"/>
            <c:bubble3D val="0"/>
            <c:spPr>
              <a:solidFill>
                <a:schemeClr val="accent6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0-EFAC-48CE-A674-2C896FDC7427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Sheet1!$B$1:$J$1</c:f>
              <c:numCache>
                <c:formatCode>General</c:formatCode>
                <c:ptCount val="9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</c:numCache>
            </c:numRef>
          </c:cat>
          <c:val>
            <c:numRef>
              <c:f>Sheet1!$B$2:$J$2</c:f>
              <c:numCache>
                <c:formatCode>General</c:formatCode>
                <c:ptCount val="9"/>
                <c:pt idx="0">
                  <c:v>17</c:v>
                </c:pt>
                <c:pt idx="1">
                  <c:v>18</c:v>
                </c:pt>
                <c:pt idx="2">
                  <c:v>21</c:v>
                </c:pt>
                <c:pt idx="3">
                  <c:v>25</c:v>
                </c:pt>
                <c:pt idx="4">
                  <c:v>36</c:v>
                </c:pt>
                <c:pt idx="5">
                  <c:v>40</c:v>
                </c:pt>
                <c:pt idx="6">
                  <c:v>43</c:v>
                </c:pt>
                <c:pt idx="7">
                  <c:v>48</c:v>
                </c:pt>
                <c:pt idx="8">
                  <c:v>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EF1-4A78-8F37-E46FBFF0EC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-10"/>
        <c:axId val="760094528"/>
        <c:axId val="760095888"/>
      </c:barChart>
      <c:catAx>
        <c:axId val="76009452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1200" b="0"/>
            </a:pPr>
            <a:endParaRPr lang="en-US"/>
          </a:p>
        </c:txPr>
        <c:crossAx val="760095888"/>
        <c:crosses val="autoZero"/>
        <c:auto val="1"/>
        <c:lblAlgn val="ctr"/>
        <c:lblOffset val="100"/>
        <c:noMultiLvlLbl val="1"/>
      </c:catAx>
      <c:valAx>
        <c:axId val="760095888"/>
        <c:scaling>
          <c:orientation val="minMax"/>
          <c:max val="100"/>
        </c:scaling>
        <c:delete val="1"/>
        <c:axPos val="l"/>
        <c:numFmt formatCode="#,##0" sourceLinked="0"/>
        <c:majorTickMark val="out"/>
        <c:minorTickMark val="none"/>
        <c:tickLblPos val="nextTo"/>
        <c:crossAx val="760094528"/>
        <c:crosses val="autoZero"/>
        <c:crossBetween val="between"/>
        <c:majorUnit val="20"/>
        <c:minorUnit val="10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txPr>
    <a:bodyPr/>
    <a:lstStyle/>
    <a:p>
      <a:pPr>
        <a:defRPr b="1" i="0">
          <a:latin typeface="ZT Talk Exp" pitchFamily="2" charset="77"/>
        </a:defRPr>
      </a:pPr>
      <a:endParaRPr lang="en-US"/>
    </a:p>
  </c:txPr>
  <c:externalData r:id="rId1">
    <c:autoUpdate val="0"/>
  </c:externalData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709800000000001"/>
          <c:y val="0.21709800000000001"/>
          <c:w val="0.56580399999999997"/>
          <c:h val="0.55330400000000002"/>
        </c:manualLayout>
      </c:layout>
      <c:pieChart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2"/>
            </a:solidFill>
            <a:ln w="12700" cap="flat">
              <a:noFill/>
              <a:miter lim="400000"/>
            </a:ln>
            <a:effectLst/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BFF0-478C-9912-AC5731286C22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2-BFF0-478C-9912-AC5731286C22}"/>
              </c:ext>
            </c:extLst>
          </c:dPt>
          <c:dPt>
            <c:idx val="2"/>
            <c:bubble3D val="0"/>
            <c:spPr>
              <a:solidFill>
                <a:srgbClr val="FFFF00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4-BFF0-478C-9912-AC5731286C22}"/>
              </c:ext>
            </c:extLst>
          </c:dPt>
          <c:dPt>
            <c:idx val="3"/>
            <c:bubble3D val="0"/>
            <c:spPr>
              <a:solidFill>
                <a:srgbClr val="92D050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6-BFF0-478C-9912-AC5731286C22}"/>
              </c:ext>
            </c:extLst>
          </c:dPt>
          <c:dPt>
            <c:idx val="4"/>
            <c:bubble3D val="0"/>
            <c:spPr>
              <a:solidFill>
                <a:schemeClr val="accent6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8-BFF0-478C-9912-AC5731286C22}"/>
              </c:ext>
            </c:extLst>
          </c:dPt>
          <c:dPt>
            <c:idx val="5"/>
            <c:bubble3D val="0"/>
            <c:spPr>
              <a:solidFill>
                <a:schemeClr val="tx1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A-BFF0-478C-9912-AC5731286C22}"/>
              </c:ext>
            </c:extLst>
          </c:dPt>
          <c:dPt>
            <c:idx val="6"/>
            <c:bubble3D val="0"/>
            <c:extLst>
              <c:ext xmlns:c16="http://schemas.microsoft.com/office/drawing/2014/chart" uri="{C3380CC4-5D6E-409C-BE32-E72D297353CC}">
                <c16:uniqueId val="{0000000C-BFF0-478C-9912-AC5731286C22}"/>
              </c:ext>
            </c:extLst>
          </c:dPt>
          <c:dLbls>
            <c:dLbl>
              <c:idx val="0"/>
              <c:layout>
                <c:manualLayout>
                  <c:x val="-4.2267880737273202E-2"/>
                  <c:y val="-1.9591250539795799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fld id="{372B9D6A-4436-4E8E-917B-89B2656011F8}" type="CATEGORYNAME">
                      <a:rPr lang="en-US"/>
                      <a:pPr>
                        <a:defRPr/>
                      </a:pPr>
                      <a:t>[CATEGORY NAME]</a:t>
                    </a:fld>
                    <a:r>
                      <a:rPr lang="en-US"/>
                      <a:t>
</a:t>
                    </a:r>
                    <a:fld id="{FFF3D191-1AB2-4FD5-9AEE-328B85D77D96}" type="PERCENTAGE">
                      <a:rPr lang="en-US" b="1"/>
                      <a:pPr>
                        <a:defRPr/>
                      </a:pPr>
                      <a:t>[PERCENTAGE]</a:t>
                    </a:fld>
                    <a:endParaRPr lang="en-US"/>
                  </a:p>
                </c:rich>
              </c:tx>
              <c:numFmt formatCode="#,##0%" sourceLinked="0"/>
              <c:spPr/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BFF0-478C-9912-AC5731286C22}"/>
                </c:ext>
              </c:extLst>
            </c:dLbl>
            <c:dLbl>
              <c:idx val="1"/>
              <c:layout>
                <c:manualLayout>
                  <c:x val="1.52634013773486E-2"/>
                  <c:y val="-9.7956252698979205E-3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fld id="{468758E3-BB0F-4DED-AD50-D7200AA7A1BE}" type="CATEGORYNAME">
                      <a:rPr lang="en-US"/>
                      <a:pPr>
                        <a:defRPr/>
                      </a:pPr>
                      <a:t>[CATEGORY NAME]</a:t>
                    </a:fld>
                    <a:r>
                      <a:rPr lang="en-US"/>
                      <a:t>
</a:t>
                    </a:r>
                    <a:fld id="{0A738979-EBFF-4AF6-AA60-D58D94446A5C}" type="PERCENTAGE">
                      <a:rPr lang="en-US" b="1"/>
                      <a:pPr>
                        <a:defRPr/>
                      </a:pPr>
                      <a:t>[PERCENTAGE]</a:t>
                    </a:fld>
                    <a:endParaRPr lang="en-US"/>
                  </a:p>
                </c:rich>
              </c:tx>
              <c:numFmt formatCode="#,##0%" sourceLinked="0"/>
              <c:spPr/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BFF0-478C-9912-AC5731286C22}"/>
                </c:ext>
              </c:extLst>
            </c:dLbl>
            <c:dLbl>
              <c:idx val="2"/>
              <c:layout>
                <c:manualLayout>
                  <c:x val="-5.4008958719849093E-2"/>
                  <c:y val="-1.102007842863518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fld id="{AFF2BE28-2734-4065-83FD-660DA92A3CD9}" type="CATEGORYNAME">
                      <a:rPr lang="en-US"/>
                      <a:pPr>
                        <a:defRPr/>
                      </a:pPr>
                      <a:t>[CATEGORY NAME]</a:t>
                    </a:fld>
                    <a:r>
                      <a:rPr lang="en-US"/>
                      <a:t>
</a:t>
                    </a:r>
                    <a:fld id="{24EA9D63-56A8-4775-B2CE-6480161CD91B}" type="PERCENTAGE">
                      <a:rPr lang="en-US" b="1"/>
                      <a:pPr>
                        <a:defRPr/>
                      </a:pPr>
                      <a:t>[PERCENTAGE]</a:t>
                    </a:fld>
                    <a:endParaRPr lang="en-US"/>
                  </a:p>
                </c:rich>
              </c:tx>
              <c:numFmt formatCode="#,##0%" sourceLinked="0"/>
              <c:spPr/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BFF0-478C-9912-AC5731286C22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pPr>
                      <a:defRPr/>
                    </a:pPr>
                    <a:fld id="{2CDB9B9B-FD9D-44D0-A4AD-D3F5ACB8C2F4}" type="CATEGORYNAME">
                      <a:rPr lang="en-US"/>
                      <a:pPr>
                        <a:defRPr/>
                      </a:pPr>
                      <a:t>[CATEGORY NAME]</a:t>
                    </a:fld>
                    <a:r>
                      <a:rPr lang="en-US"/>
                      <a:t>
</a:t>
                    </a:r>
                    <a:fld id="{D2703B75-BB2B-465D-B2FE-47E99F810E53}" type="PERCENTAGE">
                      <a:rPr lang="en-US" b="1"/>
                      <a:pPr>
                        <a:defRPr/>
                      </a:pPr>
                      <a:t>[PERCENTAGE]</a:t>
                    </a:fld>
                    <a:endParaRPr lang="en-US"/>
                  </a:p>
                </c:rich>
              </c:tx>
              <c:numFmt formatCode="#,##0%" sourceLinked="0"/>
              <c:spPr/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BFF0-478C-9912-AC5731286C22}"/>
                </c:ext>
              </c:extLst>
            </c:dLbl>
            <c:dLbl>
              <c:idx val="4"/>
              <c:layout>
                <c:manualLayout>
                  <c:x val="-8.6100243901524996E-17"/>
                  <c:y val="2.0815703698533101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fld id="{5ADF62E0-26E7-4E41-84E2-4C7F2C8CBCA1}" type="CATEGORYNAME">
                      <a:rPr lang="en-US"/>
                      <a:pPr>
                        <a:defRPr/>
                      </a:pPr>
                      <a:t>[CATEGORY NAME]</a:t>
                    </a:fld>
                    <a:r>
                      <a:rPr lang="en-US"/>
                      <a:t>
</a:t>
                    </a:r>
                    <a:fld id="{F9A939A4-1076-4979-996D-26363B26B98B}" type="PERCENTAGE">
                      <a:rPr lang="en-US" b="1"/>
                      <a:pPr>
                        <a:defRPr/>
                      </a:pPr>
                      <a:t>[PERCENTAGE]</a:t>
                    </a:fld>
                    <a:endParaRPr lang="en-US"/>
                  </a:p>
                </c:rich>
              </c:tx>
              <c:numFmt formatCode="#,##0%" sourceLinked="0"/>
              <c:spPr/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BFF0-478C-9912-AC5731286C22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pPr>
                      <a:defRPr/>
                    </a:pPr>
                    <a:fld id="{D6FF40FB-AF7D-4F54-B5DD-BE45979EAC45}" type="CATEGORYNAME">
                      <a:rPr lang="en-US"/>
                      <a:pPr>
                        <a:defRPr/>
                      </a:pPr>
                      <a:t>[CATEGORY NAME]</a:t>
                    </a:fld>
                    <a:r>
                      <a:rPr lang="en-US"/>
                      <a:t>
</a:t>
                    </a:r>
                    <a:fld id="{C4EF2018-F38E-488D-B2B4-E3D33CF36CAE}" type="PERCENTAGE">
                      <a:rPr lang="en-US" b="1"/>
                      <a:pPr>
                        <a:defRPr/>
                      </a:pPr>
                      <a:t>[PERCENTAGE]</a:t>
                    </a:fld>
                    <a:endParaRPr lang="en-US"/>
                  </a:p>
                </c:rich>
              </c:tx>
              <c:numFmt formatCode="#,##0%" sourceLinked="0"/>
              <c:spPr/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BFF0-478C-9912-AC5731286C22}"/>
                </c:ext>
              </c:extLst>
            </c:dLbl>
            <c:dLbl>
              <c:idx val="6"/>
              <c:numFmt formatCode="#,##0%" sourceLinked="0"/>
              <c:spPr/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C-BFF0-478C-9912-AC5731286C22}"/>
                </c:ext>
              </c:extLst>
            </c:dLbl>
            <c:numFmt formatCode="#,##0%" sourceLinked="0"/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Sheet1!$B$1:$G$1</c:f>
              <c:strCache>
                <c:ptCount val="6"/>
                <c:pt idx="0">
                  <c:v>Every day</c:v>
                </c:pt>
                <c:pt idx="1">
                  <c:v>At least once
per week</c:v>
                </c:pt>
                <c:pt idx="2">
                  <c:v>Several times
per month</c:v>
                </c:pt>
                <c:pt idx="3">
                  <c:v>At least once
per month</c:v>
                </c:pt>
                <c:pt idx="4">
                  <c:v>Less than once
per month</c:v>
                </c:pt>
                <c:pt idx="5">
                  <c:v>Never</c:v>
                </c:pt>
              </c:strCache>
            </c:strRef>
          </c:cat>
          <c:val>
            <c:numRef>
              <c:f>Sheet1!$B$2:$G$2</c:f>
              <c:numCache>
                <c:formatCode>General</c:formatCode>
                <c:ptCount val="6"/>
                <c:pt idx="0">
                  <c:v>13</c:v>
                </c:pt>
                <c:pt idx="1">
                  <c:v>22</c:v>
                </c:pt>
                <c:pt idx="2">
                  <c:v>9</c:v>
                </c:pt>
                <c:pt idx="3">
                  <c:v>8</c:v>
                </c:pt>
                <c:pt idx="4">
                  <c:v>18</c:v>
                </c:pt>
                <c:pt idx="5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BFF0-478C-9912-AC5731286C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240"/>
      </c:pieChart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txPr>
    <a:bodyPr/>
    <a:lstStyle/>
    <a:p>
      <a:pPr>
        <a:defRPr sz="1050" b="0" i="0">
          <a:latin typeface="ZT Talk Exp" pitchFamily="2" charset="77"/>
        </a:defRPr>
      </a:pPr>
      <a:endParaRPr lang="en-US"/>
    </a:p>
  </c:txPr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0.91484</cdr:x>
      <cdr:y>0.5348</cdr:y>
    </cdr:from>
    <cdr:to>
      <cdr:x>0.96464</cdr:x>
      <cdr:y>0.57258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1171F61F-8A5D-B954-34D3-6E49694F7366}"/>
            </a:ext>
          </a:extLst>
        </cdr:cNvPr>
        <cdr:cNvSpPr txBox="1"/>
      </cdr:nvSpPr>
      <cdr:spPr>
        <a:xfrm xmlns:a="http://schemas.openxmlformats.org/drawingml/2006/main">
          <a:off x="6718415" y="3050055"/>
          <a:ext cx="365722" cy="2154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wrap="square" lIns="0" tIns="0" rIns="0" bIns="0" rtlCol="0">
          <a:spAutoFit/>
        </a:bodyPr>
        <a:lstStyle xmlns:a="http://schemas.openxmlformats.org/drawingml/2006/main"/>
        <a:p xmlns:a="http://schemas.openxmlformats.org/drawingml/2006/main">
          <a:pPr algn="ctr" hangingPunct="1"/>
          <a:r>
            <a:rPr lang="en-AU" sz="1400" b="1" kern="1200" dirty="0">
              <a:solidFill>
                <a:srgbClr val="FFFFFF"/>
              </a:solidFill>
              <a:latin typeface="ZT Talk Exp" pitchFamily="2" charset="77"/>
            </a:rPr>
            <a:t>49</a:t>
          </a:r>
          <a:endParaRPr lang="en-AU" sz="1200" b="1" kern="1200" dirty="0">
            <a:solidFill>
              <a:srgbClr val="FFFFFF"/>
            </a:solidFill>
            <a:latin typeface="ZT Talk Exp" pitchFamily="2" charset="77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175" cy="49464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956" y="0"/>
            <a:ext cx="2946175" cy="49464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5A3E90-EDF8-4FB8-8151-6DB8F007787F}" type="datetimeFigureOut">
              <a:rPr lang="en-US" smtClean="0"/>
              <a:t>6/24/2025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8018"/>
            <a:ext cx="2946175" cy="4946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0033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>
            <a:spLocks noGrp="1" noRot="1" noChangeAspect="1"/>
          </p:cNvSpPr>
          <p:nvPr>
            <p:ph type="sldImg"/>
          </p:nvPr>
        </p:nvSpPr>
        <p:spPr>
          <a:xfrm>
            <a:off x="109538" y="739775"/>
            <a:ext cx="6578600" cy="3702050"/>
          </a:xfrm>
          <a:prstGeom prst="rect">
            <a:avLst/>
          </a:prstGeom>
        </p:spPr>
        <p:txBody>
          <a:bodyPr lIns="92953" tIns="46477" rIns="92953" bIns="46477"/>
          <a:lstStyle/>
          <a:p>
            <a:endParaRPr/>
          </a:p>
        </p:txBody>
      </p:sp>
      <p:sp>
        <p:nvSpPr>
          <p:cNvPr id="233" name="Shape 233"/>
          <p:cNvSpPr>
            <a:spLocks noGrp="1"/>
          </p:cNvSpPr>
          <p:nvPr>
            <p:ph type="body" sz="quarter" idx="1"/>
          </p:nvPr>
        </p:nvSpPr>
        <p:spPr>
          <a:xfrm>
            <a:off x="906358" y="4689516"/>
            <a:ext cx="4984961" cy="4442698"/>
          </a:xfrm>
          <a:prstGeom prst="rect">
            <a:avLst/>
          </a:prstGeom>
        </p:spPr>
        <p:txBody>
          <a:bodyPr lIns="92953" tIns="46477" rIns="92953" bIns="46477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29231791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171450" latinLnBrk="0">
      <a:lnSpc>
        <a:spcPct val="117999"/>
      </a:lnSpc>
      <a:defRPr sz="825">
        <a:latin typeface="Arial"/>
        <a:ea typeface="Arial"/>
        <a:cs typeface="Arial"/>
        <a:sym typeface="Arial"/>
      </a:defRPr>
    </a:lvl1pPr>
    <a:lvl2pPr indent="85725" defTabSz="171450" latinLnBrk="0">
      <a:lnSpc>
        <a:spcPct val="117999"/>
      </a:lnSpc>
      <a:defRPr sz="825">
        <a:latin typeface="Arial"/>
        <a:ea typeface="Arial"/>
        <a:cs typeface="Arial"/>
        <a:sym typeface="Arial"/>
      </a:defRPr>
    </a:lvl2pPr>
    <a:lvl3pPr indent="171450" defTabSz="171450" latinLnBrk="0">
      <a:lnSpc>
        <a:spcPct val="117999"/>
      </a:lnSpc>
      <a:defRPr sz="825">
        <a:latin typeface="Arial"/>
        <a:ea typeface="Arial"/>
        <a:cs typeface="Arial"/>
        <a:sym typeface="Arial"/>
      </a:defRPr>
    </a:lvl3pPr>
    <a:lvl4pPr indent="257175" defTabSz="171450" latinLnBrk="0">
      <a:lnSpc>
        <a:spcPct val="117999"/>
      </a:lnSpc>
      <a:defRPr sz="825">
        <a:latin typeface="Arial"/>
        <a:ea typeface="Arial"/>
        <a:cs typeface="Arial"/>
        <a:sym typeface="Arial"/>
      </a:defRPr>
    </a:lvl4pPr>
    <a:lvl5pPr indent="342900" defTabSz="171450" latinLnBrk="0">
      <a:lnSpc>
        <a:spcPct val="117999"/>
      </a:lnSpc>
      <a:defRPr sz="825">
        <a:latin typeface="Arial"/>
        <a:ea typeface="Arial"/>
        <a:cs typeface="Arial"/>
        <a:sym typeface="Arial"/>
      </a:defRPr>
    </a:lvl5pPr>
    <a:lvl6pPr indent="428625" defTabSz="171450" latinLnBrk="0">
      <a:lnSpc>
        <a:spcPct val="117999"/>
      </a:lnSpc>
      <a:defRPr sz="825">
        <a:latin typeface="Arial"/>
        <a:ea typeface="Arial"/>
        <a:cs typeface="Arial"/>
        <a:sym typeface="Arial"/>
      </a:defRPr>
    </a:lvl6pPr>
    <a:lvl7pPr indent="514350" defTabSz="171450" latinLnBrk="0">
      <a:lnSpc>
        <a:spcPct val="117999"/>
      </a:lnSpc>
      <a:defRPr sz="825">
        <a:latin typeface="Arial"/>
        <a:ea typeface="Arial"/>
        <a:cs typeface="Arial"/>
        <a:sym typeface="Arial"/>
      </a:defRPr>
    </a:lvl7pPr>
    <a:lvl8pPr indent="600075" defTabSz="171450" latinLnBrk="0">
      <a:lnSpc>
        <a:spcPct val="117999"/>
      </a:lnSpc>
      <a:defRPr sz="825">
        <a:latin typeface="Arial"/>
        <a:ea typeface="Arial"/>
        <a:cs typeface="Arial"/>
        <a:sym typeface="Arial"/>
      </a:defRPr>
    </a:lvl8pPr>
    <a:lvl9pPr indent="685800" defTabSz="171450" latinLnBrk="0">
      <a:lnSpc>
        <a:spcPct val="117999"/>
      </a:lnSpc>
      <a:defRPr sz="825"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432049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966309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9300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3173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901778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9266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1F056C-DC10-C267-2546-01D76EC03B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8E2892-BB41-7870-166D-1F70E230E8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F44B4D2-AB64-7470-5D0D-16C2246F03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467444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774224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6801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8658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834225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1151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722280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9110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9503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106076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4959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733503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5983356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67353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60284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424921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140507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653077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0025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073646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228847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660398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2478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G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background with white text&#10;&#10;AI-generated content may be incorrect.">
            <a:extLst>
              <a:ext uri="{FF2B5EF4-FFF2-40B4-BE49-F238E27FC236}">
                <a16:creationId xmlns:a16="http://schemas.microsoft.com/office/drawing/2014/main" id="{489960CA-485B-4794-0EC3-2D18F2A219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" name="The Infinite Dial   © 2019 Edison Research and Triton Digital"/>
          <p:cNvSpPr txBox="1"/>
          <p:nvPr userDrawn="1"/>
        </p:nvSpPr>
        <p:spPr>
          <a:xfrm>
            <a:off x="2608489" y="4951979"/>
            <a:ext cx="3735161" cy="167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 algn="l"/>
          </a:lstStyle>
          <a:p>
            <a:pPr algn="ctr"/>
            <a:r>
              <a:rPr sz="450" b="0" i="0">
                <a:solidFill>
                  <a:schemeClr val="tx1"/>
                </a:solidFill>
                <a:latin typeface="ZT Talk Exp" pitchFamily="2" charset="77"/>
              </a:rPr>
              <a:t>The Infinite Dial</a:t>
            </a:r>
            <a:r>
              <a:rPr lang="en-AU" sz="450" b="0" i="0">
                <a:solidFill>
                  <a:schemeClr val="tx1"/>
                </a:solidFill>
                <a:latin typeface="ZT Talk Exp" pitchFamily="2" charset="77"/>
              </a:rPr>
              <a:t> © </a:t>
            </a:r>
            <a:r>
              <a:rPr lang="en-US" sz="450" b="0" i="0">
                <a:solidFill>
                  <a:schemeClr val="tx1"/>
                </a:solidFill>
                <a:latin typeface="ZT Talk Exp" pitchFamily="2" charset="77"/>
              </a:rPr>
              <a:t>2025</a:t>
            </a:r>
            <a:r>
              <a:rPr sz="450" b="0" i="0">
                <a:solidFill>
                  <a:schemeClr val="tx1"/>
                </a:solidFill>
                <a:latin typeface="ZT Talk Exp" pitchFamily="2" charset="77"/>
              </a:rPr>
              <a:t> Edison Research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D5DABE-AE14-7421-5D3D-C83F547DE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62261"/>
            <a:ext cx="7886700" cy="461665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3000" b="1" i="0">
                <a:latin typeface="ZT Talk Exp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3361A53-CF93-4060-EFCF-203E695EBF6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0" y="1003017"/>
            <a:ext cx="7886700" cy="313746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1pPr>
            <a:lvl2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2pPr>
            <a:lvl3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3pPr>
            <a:lvl4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4pPr>
            <a:lvl5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BG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FCD388-1045-B6E6-DF85-011E6E8E04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r="3"/>
          <a:stretch/>
        </p:blipFill>
        <p:spPr>
          <a:xfrm>
            <a:off x="0" y="0"/>
            <a:ext cx="9143524" cy="5143500"/>
          </a:xfrm>
          <a:prstGeom prst="rect">
            <a:avLst/>
          </a:prstGeom>
        </p:spPr>
      </p:pic>
      <p:sp>
        <p:nvSpPr>
          <p:cNvPr id="16" name="The Infinite Dial   © 2019 Edison Research and Triton Digital"/>
          <p:cNvSpPr txBox="1"/>
          <p:nvPr userDrawn="1"/>
        </p:nvSpPr>
        <p:spPr>
          <a:xfrm>
            <a:off x="2608489" y="4951979"/>
            <a:ext cx="3735161" cy="167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 algn="l"/>
          </a:lstStyle>
          <a:p>
            <a:pPr algn="ctr"/>
            <a:r>
              <a:rPr sz="450" b="0" i="0">
                <a:solidFill>
                  <a:schemeClr val="tx1"/>
                </a:solidFill>
                <a:latin typeface="ZT Talk Exp" pitchFamily="2" charset="77"/>
              </a:rPr>
              <a:t>The Infinite Dial</a:t>
            </a:r>
            <a:r>
              <a:rPr lang="en-AU" sz="450" b="0" i="0">
                <a:solidFill>
                  <a:schemeClr val="tx1"/>
                </a:solidFill>
                <a:latin typeface="ZT Talk Exp" pitchFamily="2" charset="77"/>
              </a:rPr>
              <a:t> © </a:t>
            </a:r>
            <a:r>
              <a:rPr lang="en-US" sz="450" b="0" i="0">
                <a:solidFill>
                  <a:schemeClr val="tx1"/>
                </a:solidFill>
                <a:latin typeface="ZT Talk Exp" pitchFamily="2" charset="77"/>
              </a:rPr>
              <a:t>2025</a:t>
            </a:r>
            <a:r>
              <a:rPr sz="450" b="0" i="0">
                <a:solidFill>
                  <a:schemeClr val="tx1"/>
                </a:solidFill>
                <a:latin typeface="ZT Talk Exp" pitchFamily="2" charset="77"/>
              </a:rPr>
              <a:t> Edison Research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9DACEE8-CCF0-2AEC-0A5F-A458D1981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62261"/>
            <a:ext cx="7886700" cy="461665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3000" b="1" i="0">
                <a:latin typeface="ZT Talk Exp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7AA598-2A67-460E-8A16-5E3BF67849C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0" y="1003017"/>
            <a:ext cx="7886700" cy="313746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1pPr>
            <a:lvl2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2pPr>
            <a:lvl3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3pPr>
            <a:lvl4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4pPr>
            <a:lvl5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368152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G CLE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6A8B15-C922-737C-88BA-13E7093E65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r="3"/>
          <a:stretch/>
        </p:blipFill>
        <p:spPr>
          <a:xfrm>
            <a:off x="0" y="0"/>
            <a:ext cx="9143524" cy="51435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633D32-7A77-3739-C222-2722AF90E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62261"/>
            <a:ext cx="7886700" cy="461665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3000" b="1" i="0">
                <a:latin typeface="ZT Talk Exp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E146C14-EF60-E2ED-BA9B-5866B0DD618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0" y="1003017"/>
            <a:ext cx="7886700" cy="313746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1pPr>
            <a:lvl2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2pPr>
            <a:lvl3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3pPr>
            <a:lvl4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4pPr>
            <a:lvl5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666531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G CLE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733E853-0609-CD6B-D099-6C884E5F0C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633D32-7A77-3739-C222-2722AF90E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62261"/>
            <a:ext cx="7886700" cy="461665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3000" b="1" i="0">
                <a:latin typeface="ZT Talk Exp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E146C14-EF60-E2ED-BA9B-5866B0DD618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0" y="1003017"/>
            <a:ext cx="7886700" cy="313746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1pPr>
            <a:lvl2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2pPr>
            <a:lvl3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3pPr>
            <a:lvl4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4pPr>
            <a:lvl5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The Infinite Dial   © 2019 Edison Research and Triton Digital">
            <a:extLst>
              <a:ext uri="{FF2B5EF4-FFF2-40B4-BE49-F238E27FC236}">
                <a16:creationId xmlns:a16="http://schemas.microsoft.com/office/drawing/2014/main" id="{A23571C9-A0CF-E219-A6A1-0ECCF9850C64}"/>
              </a:ext>
            </a:extLst>
          </p:cNvPr>
          <p:cNvSpPr txBox="1"/>
          <p:nvPr userDrawn="1"/>
        </p:nvSpPr>
        <p:spPr>
          <a:xfrm>
            <a:off x="2608489" y="4951979"/>
            <a:ext cx="3735161" cy="167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 algn="l"/>
          </a:lstStyle>
          <a:p>
            <a:pPr algn="ctr"/>
            <a:r>
              <a:rPr sz="450" b="0" i="0">
                <a:solidFill>
                  <a:schemeClr val="tx1"/>
                </a:solidFill>
                <a:latin typeface="ZT Talk Exp" pitchFamily="2" charset="77"/>
              </a:rPr>
              <a:t>The Infinite Dial</a:t>
            </a:r>
            <a:r>
              <a:rPr lang="en-AU" sz="450" b="0" i="0">
                <a:solidFill>
                  <a:schemeClr val="tx1"/>
                </a:solidFill>
                <a:latin typeface="ZT Talk Exp" pitchFamily="2" charset="77"/>
              </a:rPr>
              <a:t> © </a:t>
            </a:r>
            <a:r>
              <a:rPr lang="en-US" sz="450" b="0" i="0">
                <a:solidFill>
                  <a:schemeClr val="tx1"/>
                </a:solidFill>
                <a:latin typeface="ZT Talk Exp" pitchFamily="2" charset="77"/>
              </a:rPr>
              <a:t>2025</a:t>
            </a:r>
            <a:r>
              <a:rPr sz="450" b="0" i="0">
                <a:solidFill>
                  <a:schemeClr val="tx1"/>
                </a:solidFill>
                <a:latin typeface="ZT Talk Exp" pitchFamily="2" charset="77"/>
              </a:rPr>
              <a:t> Edison Research</a:t>
            </a:r>
          </a:p>
        </p:txBody>
      </p:sp>
    </p:spTree>
    <p:extLst>
      <p:ext uri="{BB962C8B-B14F-4D97-AF65-F5344CB8AC3E}">
        <p14:creationId xmlns:p14="http://schemas.microsoft.com/office/powerpoint/2010/main" val="3077291515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G CLE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623D74C6-2517-2927-9DF0-AFC5DC90E2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633D32-7A77-3739-C222-2722AF90E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62261"/>
            <a:ext cx="7886700" cy="461665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3000" b="1" i="0">
                <a:latin typeface="ZT Talk Exp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E146C14-EF60-E2ED-BA9B-5866B0DD618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0" y="1003017"/>
            <a:ext cx="7886700" cy="313746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1pPr>
            <a:lvl2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2pPr>
            <a:lvl3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3pPr>
            <a:lvl4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4pPr>
            <a:lvl5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The Infinite Dial   © 2019 Edison Research and Triton Digital">
            <a:extLst>
              <a:ext uri="{FF2B5EF4-FFF2-40B4-BE49-F238E27FC236}">
                <a16:creationId xmlns:a16="http://schemas.microsoft.com/office/drawing/2014/main" id="{01EC37EB-3337-F0CC-5167-DD1F117823BE}"/>
              </a:ext>
            </a:extLst>
          </p:cNvPr>
          <p:cNvSpPr txBox="1"/>
          <p:nvPr userDrawn="1"/>
        </p:nvSpPr>
        <p:spPr>
          <a:xfrm>
            <a:off x="2608489" y="4951979"/>
            <a:ext cx="3735161" cy="167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 algn="l"/>
          </a:lstStyle>
          <a:p>
            <a:pPr algn="ctr"/>
            <a:r>
              <a:rPr sz="450" b="0" i="0">
                <a:solidFill>
                  <a:schemeClr val="tx1"/>
                </a:solidFill>
                <a:latin typeface="ZT Talk Exp" pitchFamily="2" charset="77"/>
              </a:rPr>
              <a:t>The Infinite Dial</a:t>
            </a:r>
            <a:r>
              <a:rPr lang="en-AU" sz="450" b="0" i="0">
                <a:solidFill>
                  <a:schemeClr val="tx1"/>
                </a:solidFill>
                <a:latin typeface="ZT Talk Exp" pitchFamily="2" charset="77"/>
              </a:rPr>
              <a:t> © </a:t>
            </a:r>
            <a:r>
              <a:rPr lang="en-US" sz="450" b="0" i="0">
                <a:solidFill>
                  <a:schemeClr val="tx1"/>
                </a:solidFill>
                <a:latin typeface="ZT Talk Exp" pitchFamily="2" charset="77"/>
              </a:rPr>
              <a:t>2025</a:t>
            </a:r>
            <a:r>
              <a:rPr sz="450" b="0" i="0">
                <a:solidFill>
                  <a:schemeClr val="tx1"/>
                </a:solidFill>
                <a:latin typeface="ZT Talk Exp" pitchFamily="2" charset="77"/>
              </a:rPr>
              <a:t> Edison Research</a:t>
            </a:r>
          </a:p>
        </p:txBody>
      </p:sp>
    </p:spTree>
    <p:extLst>
      <p:ext uri="{BB962C8B-B14F-4D97-AF65-F5344CB8AC3E}">
        <p14:creationId xmlns:p14="http://schemas.microsoft.com/office/powerpoint/2010/main" val="1865980961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BG CLE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1C548DD9-1082-5F71-6DB3-60C633CD05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633D32-7A77-3739-C222-2722AF90E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62261"/>
            <a:ext cx="7886700" cy="461665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3000" b="1" i="0">
                <a:solidFill>
                  <a:srgbClr val="000000"/>
                </a:solidFill>
                <a:latin typeface="ZT Talk Exp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E146C14-EF60-E2ED-BA9B-5866B0DD618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0" y="1003017"/>
            <a:ext cx="7886700" cy="313746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algn="l">
              <a:defRPr sz="1200" b="0" i="0">
                <a:solidFill>
                  <a:srgbClr val="000000"/>
                </a:solidFill>
                <a:latin typeface="ZT Talk Exp" pitchFamily="2" charset="77"/>
              </a:defRPr>
            </a:lvl1pPr>
            <a:lvl2pPr algn="l">
              <a:defRPr sz="1200" b="0" i="0">
                <a:solidFill>
                  <a:srgbClr val="000000"/>
                </a:solidFill>
                <a:latin typeface="ZT Talk Exp" pitchFamily="2" charset="77"/>
              </a:defRPr>
            </a:lvl2pPr>
            <a:lvl3pPr algn="l">
              <a:defRPr sz="1200" b="0" i="0">
                <a:solidFill>
                  <a:srgbClr val="000000"/>
                </a:solidFill>
                <a:latin typeface="ZT Talk Exp" pitchFamily="2" charset="77"/>
              </a:defRPr>
            </a:lvl3pPr>
            <a:lvl4pPr algn="l">
              <a:defRPr sz="1200" b="0" i="0">
                <a:solidFill>
                  <a:srgbClr val="000000"/>
                </a:solidFill>
                <a:latin typeface="ZT Talk Exp" pitchFamily="2" charset="77"/>
              </a:defRPr>
            </a:lvl4pPr>
            <a:lvl5pPr algn="l">
              <a:defRPr sz="1200" b="0" i="0">
                <a:solidFill>
                  <a:srgbClr val="000000"/>
                </a:solidFill>
                <a:latin typeface="ZT Talk Exp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The Infinite Dial   © 2019 Edison Research and Triton Digital">
            <a:extLst>
              <a:ext uri="{FF2B5EF4-FFF2-40B4-BE49-F238E27FC236}">
                <a16:creationId xmlns:a16="http://schemas.microsoft.com/office/drawing/2014/main" id="{3A4A27DA-B430-BAC0-02DE-1DBD88A03EBA}"/>
              </a:ext>
            </a:extLst>
          </p:cNvPr>
          <p:cNvSpPr txBox="1"/>
          <p:nvPr userDrawn="1"/>
        </p:nvSpPr>
        <p:spPr>
          <a:xfrm>
            <a:off x="2608489" y="4951979"/>
            <a:ext cx="3735161" cy="167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 algn="l"/>
          </a:lstStyle>
          <a:p>
            <a:pPr algn="ctr"/>
            <a:r>
              <a:rPr sz="450" b="0" i="0">
                <a:solidFill>
                  <a:srgbClr val="000000"/>
                </a:solidFill>
                <a:latin typeface="ZT Talk Exp" pitchFamily="2" charset="77"/>
              </a:rPr>
              <a:t>The Infinite Dial</a:t>
            </a:r>
            <a:r>
              <a:rPr lang="en-AU" sz="450" b="0" i="0">
                <a:solidFill>
                  <a:srgbClr val="000000"/>
                </a:solidFill>
                <a:latin typeface="ZT Talk Exp" pitchFamily="2" charset="77"/>
              </a:rPr>
              <a:t> © </a:t>
            </a:r>
            <a:r>
              <a:rPr lang="en-US" sz="450" b="0" i="0">
                <a:solidFill>
                  <a:srgbClr val="000000"/>
                </a:solidFill>
                <a:latin typeface="ZT Talk Exp" pitchFamily="2" charset="77"/>
              </a:rPr>
              <a:t>2025</a:t>
            </a:r>
            <a:r>
              <a:rPr sz="450" b="0" i="0">
                <a:solidFill>
                  <a:srgbClr val="000000"/>
                </a:solidFill>
                <a:latin typeface="ZT Talk Exp" pitchFamily="2" charset="77"/>
              </a:rPr>
              <a:t> Edison Research</a:t>
            </a:r>
          </a:p>
        </p:txBody>
      </p:sp>
    </p:spTree>
    <p:extLst>
      <p:ext uri="{BB962C8B-B14F-4D97-AF65-F5344CB8AC3E}">
        <p14:creationId xmlns:p14="http://schemas.microsoft.com/office/powerpoint/2010/main" val="287241121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G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background with white text&#10;&#10;AI-generated content may be incorrect.">
            <a:extLst>
              <a:ext uri="{FF2B5EF4-FFF2-40B4-BE49-F238E27FC236}">
                <a16:creationId xmlns:a16="http://schemas.microsoft.com/office/drawing/2014/main" id="{489960CA-485B-4794-0EC3-2D18F2A219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" name="The Infinite Dial   © 2019 Edison Research and Triton Digital"/>
          <p:cNvSpPr txBox="1"/>
          <p:nvPr userDrawn="1"/>
        </p:nvSpPr>
        <p:spPr>
          <a:xfrm>
            <a:off x="2608489" y="4951979"/>
            <a:ext cx="3735161" cy="167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 algn="l"/>
          </a:lstStyle>
          <a:p>
            <a:pPr algn="ctr"/>
            <a:r>
              <a:rPr sz="450" b="0" i="0">
                <a:solidFill>
                  <a:schemeClr val="tx1"/>
                </a:solidFill>
                <a:latin typeface="ZT Talk Exp" pitchFamily="2" charset="77"/>
              </a:rPr>
              <a:t>The Infinite Dial</a:t>
            </a:r>
            <a:r>
              <a:rPr lang="en-AU" sz="450" b="0" i="0">
                <a:solidFill>
                  <a:schemeClr val="tx1"/>
                </a:solidFill>
                <a:latin typeface="ZT Talk Exp" pitchFamily="2" charset="77"/>
              </a:rPr>
              <a:t> © </a:t>
            </a:r>
            <a:r>
              <a:rPr lang="en-US" sz="450" b="0" i="0">
                <a:solidFill>
                  <a:schemeClr val="tx1"/>
                </a:solidFill>
                <a:latin typeface="ZT Talk Exp" pitchFamily="2" charset="77"/>
              </a:rPr>
              <a:t>2025</a:t>
            </a:r>
            <a:r>
              <a:rPr sz="450" b="0" i="0">
                <a:solidFill>
                  <a:schemeClr val="tx1"/>
                </a:solidFill>
                <a:latin typeface="ZT Talk Exp" pitchFamily="2" charset="77"/>
              </a:rPr>
              <a:t> Edison Research</a:t>
            </a:r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38D727FF-D127-688C-364B-3DECADC3C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62261"/>
            <a:ext cx="7886700" cy="461665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3000" b="1" i="0">
                <a:latin typeface="ZT Talk Exp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87C8951-EF96-863A-D537-30FC5EC5425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0" y="1003017"/>
            <a:ext cx="7886700" cy="313746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1pPr>
            <a:lvl2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2pPr>
            <a:lvl3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3pPr>
            <a:lvl4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4pPr>
            <a:lvl5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509780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G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5DA4EF-D6CD-44F8-27F4-0836197D15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r="3"/>
          <a:stretch/>
        </p:blipFill>
        <p:spPr>
          <a:xfrm>
            <a:off x="0" y="0"/>
            <a:ext cx="9143524" cy="5143500"/>
          </a:xfrm>
          <a:prstGeom prst="rect">
            <a:avLst/>
          </a:prstGeom>
        </p:spPr>
      </p:pic>
      <p:sp>
        <p:nvSpPr>
          <p:cNvPr id="16" name="The Infinite Dial   © 2019 Edison Research and Triton Digital"/>
          <p:cNvSpPr txBox="1"/>
          <p:nvPr userDrawn="1"/>
        </p:nvSpPr>
        <p:spPr>
          <a:xfrm>
            <a:off x="2608489" y="4951979"/>
            <a:ext cx="3735161" cy="167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 algn="l"/>
          </a:lstStyle>
          <a:p>
            <a:pPr algn="ctr"/>
            <a:r>
              <a:rPr sz="450" b="0" i="0">
                <a:solidFill>
                  <a:schemeClr val="tx1"/>
                </a:solidFill>
                <a:latin typeface="ZT Talk Exp" pitchFamily="2" charset="77"/>
              </a:rPr>
              <a:t>The Infinite Dial</a:t>
            </a:r>
            <a:r>
              <a:rPr lang="en-AU" sz="450" b="0" i="0">
                <a:solidFill>
                  <a:schemeClr val="tx1"/>
                </a:solidFill>
                <a:latin typeface="ZT Talk Exp" pitchFamily="2" charset="77"/>
              </a:rPr>
              <a:t> © </a:t>
            </a:r>
            <a:r>
              <a:rPr lang="en-US" sz="450" b="0" i="0">
                <a:solidFill>
                  <a:schemeClr val="tx1"/>
                </a:solidFill>
                <a:latin typeface="ZT Talk Exp" pitchFamily="2" charset="77"/>
              </a:rPr>
              <a:t>2025</a:t>
            </a:r>
            <a:r>
              <a:rPr sz="450" b="0" i="0">
                <a:solidFill>
                  <a:schemeClr val="tx1"/>
                </a:solidFill>
                <a:latin typeface="ZT Talk Exp" pitchFamily="2" charset="77"/>
              </a:rPr>
              <a:t> Edison Research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592440-29F3-AFE0-10C5-C02EEC1A7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62261"/>
            <a:ext cx="7886700" cy="461665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3000" b="1" i="0">
                <a:latin typeface="ZT Talk Exp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F7FC25-BDE1-4E82-7A0C-BE7F5655558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0" y="1003017"/>
            <a:ext cx="7886700" cy="313746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1pPr>
            <a:lvl2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2pPr>
            <a:lvl3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3pPr>
            <a:lvl4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4pPr>
            <a:lvl5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798579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G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EA9D63-A7F8-CA48-9DA8-00A31AA113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r="3"/>
          <a:stretch/>
        </p:blipFill>
        <p:spPr>
          <a:xfrm>
            <a:off x="0" y="0"/>
            <a:ext cx="9143524" cy="5143500"/>
          </a:xfrm>
          <a:prstGeom prst="rect">
            <a:avLst/>
          </a:prstGeom>
        </p:spPr>
      </p:pic>
      <p:sp>
        <p:nvSpPr>
          <p:cNvPr id="16" name="The Infinite Dial   © 2019 Edison Research and Triton Digital"/>
          <p:cNvSpPr txBox="1"/>
          <p:nvPr userDrawn="1"/>
        </p:nvSpPr>
        <p:spPr>
          <a:xfrm>
            <a:off x="2608489" y="4951979"/>
            <a:ext cx="3735161" cy="167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 algn="l"/>
          </a:lstStyle>
          <a:p>
            <a:pPr algn="ctr"/>
            <a:r>
              <a:rPr sz="450" b="0" i="0">
                <a:solidFill>
                  <a:schemeClr val="tx1"/>
                </a:solidFill>
                <a:latin typeface="ZT Talk Exp" pitchFamily="2" charset="77"/>
              </a:rPr>
              <a:t>The Infinite Dial</a:t>
            </a:r>
            <a:r>
              <a:rPr lang="en-AU" sz="450" b="0" i="0">
                <a:solidFill>
                  <a:schemeClr val="tx1"/>
                </a:solidFill>
                <a:latin typeface="ZT Talk Exp" pitchFamily="2" charset="77"/>
              </a:rPr>
              <a:t> © </a:t>
            </a:r>
            <a:r>
              <a:rPr lang="en-US" sz="450" b="0" i="0">
                <a:solidFill>
                  <a:schemeClr val="tx1"/>
                </a:solidFill>
                <a:latin typeface="ZT Talk Exp" pitchFamily="2" charset="77"/>
              </a:rPr>
              <a:t>2025</a:t>
            </a:r>
            <a:r>
              <a:rPr sz="450" b="0" i="0">
                <a:solidFill>
                  <a:schemeClr val="tx1"/>
                </a:solidFill>
                <a:latin typeface="ZT Talk Exp" pitchFamily="2" charset="77"/>
              </a:rPr>
              <a:t> Edison Research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106D8EAF-4114-0453-5FFE-630BF2B7F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62261"/>
            <a:ext cx="7886700" cy="461665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3000" b="1" i="0">
                <a:latin typeface="ZT Talk Exp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C99EC24-DC14-28B1-75FF-C0914058190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0" y="1003017"/>
            <a:ext cx="7886700" cy="313746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1pPr>
            <a:lvl2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2pPr>
            <a:lvl3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3pPr>
            <a:lvl4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4pPr>
            <a:lvl5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100140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BG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2716A9-6047-4410-9B32-9339BE2173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r="3"/>
          <a:stretch/>
        </p:blipFill>
        <p:spPr>
          <a:xfrm>
            <a:off x="0" y="0"/>
            <a:ext cx="9143524" cy="5143500"/>
          </a:xfrm>
          <a:prstGeom prst="rect">
            <a:avLst/>
          </a:prstGeom>
        </p:spPr>
      </p:pic>
      <p:sp>
        <p:nvSpPr>
          <p:cNvPr id="16" name="The Infinite Dial   © 2019 Edison Research and Triton Digital"/>
          <p:cNvSpPr txBox="1"/>
          <p:nvPr userDrawn="1"/>
        </p:nvSpPr>
        <p:spPr>
          <a:xfrm>
            <a:off x="2608489" y="4951979"/>
            <a:ext cx="3735161" cy="167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 algn="l"/>
          </a:lstStyle>
          <a:p>
            <a:pPr algn="ctr"/>
            <a:r>
              <a:rPr sz="450" b="0" i="0">
                <a:solidFill>
                  <a:schemeClr val="tx1"/>
                </a:solidFill>
                <a:latin typeface="ZT Talk Exp" pitchFamily="2" charset="77"/>
              </a:rPr>
              <a:t>The Infinite Dial</a:t>
            </a:r>
            <a:r>
              <a:rPr lang="en-AU" sz="450" b="0" i="0">
                <a:solidFill>
                  <a:schemeClr val="tx1"/>
                </a:solidFill>
                <a:latin typeface="ZT Talk Exp" pitchFamily="2" charset="77"/>
              </a:rPr>
              <a:t> © </a:t>
            </a:r>
            <a:r>
              <a:rPr lang="en-US" sz="450" b="0" i="0">
                <a:solidFill>
                  <a:schemeClr val="tx1"/>
                </a:solidFill>
                <a:latin typeface="ZT Talk Exp" pitchFamily="2" charset="77"/>
              </a:rPr>
              <a:t>2025</a:t>
            </a:r>
            <a:r>
              <a:rPr sz="450" b="0" i="0">
                <a:solidFill>
                  <a:schemeClr val="tx1"/>
                </a:solidFill>
                <a:latin typeface="ZT Talk Exp" pitchFamily="2" charset="77"/>
              </a:rPr>
              <a:t> Edison Research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E642C997-18EE-BE01-23EA-EB1383236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62261"/>
            <a:ext cx="7886700" cy="461665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3000" b="1" i="0">
                <a:latin typeface="ZT Talk Exp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C338F7D1-60C8-0772-5A78-D2C6BF9CC2A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0" y="1003017"/>
            <a:ext cx="7886700" cy="313746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1pPr>
            <a:lvl2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2pPr>
            <a:lvl3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3pPr>
            <a:lvl4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4pPr>
            <a:lvl5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836595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BG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7C30C5-278C-B796-500B-4D20A8F448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r="3"/>
          <a:stretch/>
        </p:blipFill>
        <p:spPr>
          <a:xfrm>
            <a:off x="0" y="0"/>
            <a:ext cx="9143524" cy="5143500"/>
          </a:xfrm>
          <a:prstGeom prst="rect">
            <a:avLst/>
          </a:prstGeom>
        </p:spPr>
      </p:pic>
      <p:sp>
        <p:nvSpPr>
          <p:cNvPr id="16" name="The Infinite Dial   © 2019 Edison Research and Triton Digital"/>
          <p:cNvSpPr txBox="1"/>
          <p:nvPr userDrawn="1"/>
        </p:nvSpPr>
        <p:spPr>
          <a:xfrm>
            <a:off x="2608489" y="4951979"/>
            <a:ext cx="3735161" cy="167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 algn="l"/>
          </a:lstStyle>
          <a:p>
            <a:pPr algn="ctr"/>
            <a:r>
              <a:rPr sz="450" b="0" i="0">
                <a:solidFill>
                  <a:schemeClr val="tx1"/>
                </a:solidFill>
                <a:latin typeface="ZT Talk Exp" pitchFamily="2" charset="77"/>
              </a:rPr>
              <a:t>The Infinite Dial</a:t>
            </a:r>
            <a:r>
              <a:rPr lang="en-AU" sz="450" b="0" i="0">
                <a:solidFill>
                  <a:schemeClr val="tx1"/>
                </a:solidFill>
                <a:latin typeface="ZT Talk Exp" pitchFamily="2" charset="77"/>
              </a:rPr>
              <a:t> © </a:t>
            </a:r>
            <a:r>
              <a:rPr lang="en-US" sz="450" b="0" i="0">
                <a:solidFill>
                  <a:schemeClr val="tx1"/>
                </a:solidFill>
                <a:latin typeface="ZT Talk Exp" pitchFamily="2" charset="77"/>
              </a:rPr>
              <a:t>2025</a:t>
            </a:r>
            <a:r>
              <a:rPr sz="450" b="0" i="0">
                <a:solidFill>
                  <a:schemeClr val="tx1"/>
                </a:solidFill>
                <a:latin typeface="ZT Talk Exp" pitchFamily="2" charset="77"/>
              </a:rPr>
              <a:t> Edison Research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9FD08C-5DB9-546F-B651-A547B0AE3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62261"/>
            <a:ext cx="7886700" cy="461665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3000" b="1" i="0">
                <a:latin typeface="ZT Talk Exp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C9B1536-8AE9-E305-4DFE-7B0455D7827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0" y="1003017"/>
            <a:ext cx="7886700" cy="313746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1pPr>
            <a:lvl2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2pPr>
            <a:lvl3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3pPr>
            <a:lvl4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4pPr>
            <a:lvl5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020567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G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5DA4EF-D6CD-44F8-27F4-0836197D15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r="3"/>
          <a:stretch/>
        </p:blipFill>
        <p:spPr>
          <a:xfrm>
            <a:off x="0" y="0"/>
            <a:ext cx="9143524" cy="5143500"/>
          </a:xfrm>
          <a:prstGeom prst="rect">
            <a:avLst/>
          </a:prstGeom>
        </p:spPr>
      </p:pic>
      <p:sp>
        <p:nvSpPr>
          <p:cNvPr id="16" name="The Infinite Dial   © 2019 Edison Research and Triton Digital"/>
          <p:cNvSpPr txBox="1"/>
          <p:nvPr userDrawn="1"/>
        </p:nvSpPr>
        <p:spPr>
          <a:xfrm>
            <a:off x="2608489" y="4951979"/>
            <a:ext cx="3735161" cy="167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 algn="l"/>
          </a:lstStyle>
          <a:p>
            <a:pPr algn="ctr"/>
            <a:r>
              <a:rPr sz="450" b="0" i="0">
                <a:solidFill>
                  <a:schemeClr val="tx1"/>
                </a:solidFill>
                <a:latin typeface="ZT Talk Exp" pitchFamily="2" charset="77"/>
              </a:rPr>
              <a:t>The Infinite Dial</a:t>
            </a:r>
            <a:r>
              <a:rPr lang="en-AU" sz="450" b="0" i="0">
                <a:solidFill>
                  <a:schemeClr val="tx1"/>
                </a:solidFill>
                <a:latin typeface="ZT Talk Exp" pitchFamily="2" charset="77"/>
              </a:rPr>
              <a:t> © </a:t>
            </a:r>
            <a:r>
              <a:rPr lang="en-US" sz="450" b="0" i="0">
                <a:solidFill>
                  <a:schemeClr val="tx1"/>
                </a:solidFill>
                <a:latin typeface="ZT Talk Exp" pitchFamily="2" charset="77"/>
              </a:rPr>
              <a:t>2025</a:t>
            </a:r>
            <a:r>
              <a:rPr sz="450" b="0" i="0">
                <a:solidFill>
                  <a:schemeClr val="tx1"/>
                </a:solidFill>
                <a:latin typeface="ZT Talk Exp" pitchFamily="2" charset="77"/>
              </a:rPr>
              <a:t> Edison Research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96E5894C-67E7-7D14-EE8F-CD651DD06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62261"/>
            <a:ext cx="7886700" cy="461665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3000" b="1" i="0">
                <a:latin typeface="ZT Talk Exp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648F8A38-76F7-5666-A92E-A3911845E97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0" y="1003017"/>
            <a:ext cx="7886700" cy="313746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1pPr>
            <a:lvl2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2pPr>
            <a:lvl3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3pPr>
            <a:lvl4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4pPr>
            <a:lvl5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363906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BG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A21B480-968E-F7C7-94A6-3BF44099AE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r="3"/>
          <a:stretch/>
        </p:blipFill>
        <p:spPr>
          <a:xfrm>
            <a:off x="0" y="0"/>
            <a:ext cx="9143524" cy="5143500"/>
          </a:xfrm>
          <a:prstGeom prst="rect">
            <a:avLst/>
          </a:prstGeom>
        </p:spPr>
      </p:pic>
      <p:sp>
        <p:nvSpPr>
          <p:cNvPr id="16" name="The Infinite Dial   © 2019 Edison Research and Triton Digital"/>
          <p:cNvSpPr txBox="1"/>
          <p:nvPr userDrawn="1"/>
        </p:nvSpPr>
        <p:spPr>
          <a:xfrm>
            <a:off x="2608489" y="4951979"/>
            <a:ext cx="3735161" cy="167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 algn="l"/>
          </a:lstStyle>
          <a:p>
            <a:pPr algn="ctr"/>
            <a:r>
              <a:rPr sz="450" b="0" i="0">
                <a:solidFill>
                  <a:schemeClr val="tx1"/>
                </a:solidFill>
                <a:latin typeface="ZT Talk Exp" pitchFamily="2" charset="77"/>
              </a:rPr>
              <a:t>The Infinite Dial</a:t>
            </a:r>
            <a:r>
              <a:rPr lang="en-AU" sz="450" b="0" i="0">
                <a:solidFill>
                  <a:schemeClr val="tx1"/>
                </a:solidFill>
                <a:latin typeface="ZT Talk Exp" pitchFamily="2" charset="77"/>
              </a:rPr>
              <a:t> © </a:t>
            </a:r>
            <a:r>
              <a:rPr lang="en-US" sz="450" b="0" i="0">
                <a:solidFill>
                  <a:schemeClr val="tx1"/>
                </a:solidFill>
                <a:latin typeface="ZT Talk Exp" pitchFamily="2" charset="77"/>
              </a:rPr>
              <a:t>2025</a:t>
            </a:r>
            <a:r>
              <a:rPr sz="450" b="0" i="0">
                <a:solidFill>
                  <a:schemeClr val="tx1"/>
                </a:solidFill>
                <a:latin typeface="ZT Talk Exp" pitchFamily="2" charset="77"/>
              </a:rPr>
              <a:t> Edison Research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E4FA8B4-E41E-7FC8-8D42-667E42E7E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62261"/>
            <a:ext cx="7886700" cy="461665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3000" b="1" i="0">
                <a:latin typeface="ZT Talk Exp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335EB6-28C6-0E49-D2F9-1FC29385EE3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0" y="1003017"/>
            <a:ext cx="7886700" cy="313746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1pPr>
            <a:lvl2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2pPr>
            <a:lvl3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3pPr>
            <a:lvl4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4pPr>
            <a:lvl5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414652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BG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5B8FD71-F3E9-09B7-FA25-08CBF1D3E9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" name="The Infinite Dial   © 2019 Edison Research and Triton Digital"/>
          <p:cNvSpPr txBox="1"/>
          <p:nvPr userDrawn="1"/>
        </p:nvSpPr>
        <p:spPr>
          <a:xfrm>
            <a:off x="2608489" y="4951979"/>
            <a:ext cx="3735161" cy="167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 algn="l"/>
          </a:lstStyle>
          <a:p>
            <a:pPr algn="ctr"/>
            <a:r>
              <a:rPr sz="450" b="0" i="0">
                <a:solidFill>
                  <a:schemeClr val="tx1"/>
                </a:solidFill>
                <a:latin typeface="ZT Talk Exp" pitchFamily="2" charset="77"/>
              </a:rPr>
              <a:t>The Infinite Dial</a:t>
            </a:r>
            <a:r>
              <a:rPr lang="en-AU" sz="450" b="0" i="0">
                <a:solidFill>
                  <a:schemeClr val="tx1"/>
                </a:solidFill>
                <a:latin typeface="ZT Talk Exp" pitchFamily="2" charset="77"/>
              </a:rPr>
              <a:t> © </a:t>
            </a:r>
            <a:r>
              <a:rPr lang="en-US" sz="450" b="0" i="0">
                <a:solidFill>
                  <a:schemeClr val="tx1"/>
                </a:solidFill>
                <a:latin typeface="ZT Talk Exp" pitchFamily="2" charset="77"/>
              </a:rPr>
              <a:t>2025</a:t>
            </a:r>
            <a:r>
              <a:rPr sz="450" b="0" i="0">
                <a:solidFill>
                  <a:schemeClr val="tx1"/>
                </a:solidFill>
                <a:latin typeface="ZT Talk Exp" pitchFamily="2" charset="77"/>
              </a:rPr>
              <a:t> Edison Research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9CDFAF-AC8C-D01C-7F66-F6BB2840A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62261"/>
            <a:ext cx="7886700" cy="461665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3000" b="1" i="0">
                <a:latin typeface="ZT Talk Exp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F707536-1FA8-5A7F-D259-8456EDD56AE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0" y="1003017"/>
            <a:ext cx="7886700" cy="313746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1pPr>
            <a:lvl2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2pPr>
            <a:lvl3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3pPr>
            <a:lvl4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4pPr>
            <a:lvl5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333205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BG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3FC95240-C865-5347-589D-B2CA1B459C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" name="The Infinite Dial   © 2019 Edison Research and Triton Digital"/>
          <p:cNvSpPr txBox="1"/>
          <p:nvPr userDrawn="1"/>
        </p:nvSpPr>
        <p:spPr>
          <a:xfrm>
            <a:off x="2608489" y="4951979"/>
            <a:ext cx="3735161" cy="167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 algn="l"/>
          </a:lstStyle>
          <a:p>
            <a:pPr algn="ctr"/>
            <a:r>
              <a:rPr sz="450" b="0" i="0">
                <a:solidFill>
                  <a:schemeClr val="tx1"/>
                </a:solidFill>
                <a:latin typeface="ZT Talk Exp" pitchFamily="2" charset="77"/>
              </a:rPr>
              <a:t>The Infinite Dial</a:t>
            </a:r>
            <a:r>
              <a:rPr lang="en-AU" sz="450" b="0" i="0">
                <a:solidFill>
                  <a:schemeClr val="tx1"/>
                </a:solidFill>
                <a:latin typeface="ZT Talk Exp" pitchFamily="2" charset="77"/>
              </a:rPr>
              <a:t> © </a:t>
            </a:r>
            <a:r>
              <a:rPr lang="en-US" sz="450" b="0" i="0">
                <a:solidFill>
                  <a:schemeClr val="tx1"/>
                </a:solidFill>
                <a:latin typeface="ZT Talk Exp" pitchFamily="2" charset="77"/>
              </a:rPr>
              <a:t>2025</a:t>
            </a:r>
            <a:r>
              <a:rPr sz="450" b="0" i="0">
                <a:solidFill>
                  <a:schemeClr val="tx1"/>
                </a:solidFill>
                <a:latin typeface="ZT Talk Exp" pitchFamily="2" charset="77"/>
              </a:rPr>
              <a:t> Edison Research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A6336-DD8F-BE61-38A0-D5BA16A85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62261"/>
            <a:ext cx="7886700" cy="461665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3000" b="1" i="0">
                <a:latin typeface="ZT Talk Exp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4B3F1A0-6837-AEF6-53E6-88CE755E7A1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0" y="1003017"/>
            <a:ext cx="7886700" cy="313746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1pPr>
            <a:lvl2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2pPr>
            <a:lvl3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3pPr>
            <a:lvl4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4pPr>
            <a:lvl5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609114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BG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2B6C2-4B01-76B5-F0E2-0ACB357A45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r="3"/>
          <a:stretch/>
        </p:blipFill>
        <p:spPr>
          <a:xfrm>
            <a:off x="0" y="0"/>
            <a:ext cx="9143524" cy="5143500"/>
          </a:xfrm>
          <a:prstGeom prst="rect">
            <a:avLst/>
          </a:prstGeom>
        </p:spPr>
      </p:pic>
      <p:sp>
        <p:nvSpPr>
          <p:cNvPr id="16" name="The Infinite Dial   © 2019 Edison Research and Triton Digital"/>
          <p:cNvSpPr txBox="1"/>
          <p:nvPr userDrawn="1"/>
        </p:nvSpPr>
        <p:spPr>
          <a:xfrm>
            <a:off x="2608489" y="4951979"/>
            <a:ext cx="3735161" cy="167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 algn="l"/>
          </a:lstStyle>
          <a:p>
            <a:pPr algn="ctr"/>
            <a:r>
              <a:rPr sz="450" b="0" i="0">
                <a:solidFill>
                  <a:schemeClr val="tx1"/>
                </a:solidFill>
                <a:latin typeface="ZT Talk Exp" pitchFamily="2" charset="77"/>
              </a:rPr>
              <a:t>The Infinite Dial</a:t>
            </a:r>
            <a:r>
              <a:rPr lang="en-AU" sz="450" b="0" i="0">
                <a:solidFill>
                  <a:schemeClr val="tx1"/>
                </a:solidFill>
                <a:latin typeface="ZT Talk Exp" pitchFamily="2" charset="77"/>
              </a:rPr>
              <a:t> © </a:t>
            </a:r>
            <a:r>
              <a:rPr lang="en-US" sz="450" b="0" i="0">
                <a:solidFill>
                  <a:schemeClr val="tx1"/>
                </a:solidFill>
                <a:latin typeface="ZT Talk Exp" pitchFamily="2" charset="77"/>
              </a:rPr>
              <a:t>2025</a:t>
            </a:r>
            <a:r>
              <a:rPr sz="450" b="0" i="0">
                <a:solidFill>
                  <a:schemeClr val="tx1"/>
                </a:solidFill>
                <a:latin typeface="ZT Talk Exp" pitchFamily="2" charset="77"/>
              </a:rPr>
              <a:t> Edison Research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257D5F4-7BC0-639D-BAD7-EA356A5A2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62261"/>
            <a:ext cx="7886700" cy="461665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3000" b="1" i="0">
                <a:latin typeface="ZT Talk Exp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1B016FE-5E88-5811-CE1F-22BD90CF1CA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0" y="1003017"/>
            <a:ext cx="7886700" cy="313746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1pPr>
            <a:lvl2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2pPr>
            <a:lvl3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3pPr>
            <a:lvl4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4pPr>
            <a:lvl5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528970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BG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FCD388-1045-B6E6-DF85-011E6E8E04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r="3"/>
          <a:stretch/>
        </p:blipFill>
        <p:spPr>
          <a:xfrm>
            <a:off x="0" y="0"/>
            <a:ext cx="9143524" cy="5143500"/>
          </a:xfrm>
          <a:prstGeom prst="rect">
            <a:avLst/>
          </a:prstGeom>
        </p:spPr>
      </p:pic>
      <p:sp>
        <p:nvSpPr>
          <p:cNvPr id="16" name="The Infinite Dial   © 2019 Edison Research and Triton Digital"/>
          <p:cNvSpPr txBox="1"/>
          <p:nvPr userDrawn="1"/>
        </p:nvSpPr>
        <p:spPr>
          <a:xfrm>
            <a:off x="2608489" y="4951979"/>
            <a:ext cx="3735161" cy="167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 algn="l"/>
          </a:lstStyle>
          <a:p>
            <a:pPr algn="ctr"/>
            <a:r>
              <a:rPr sz="450" b="0" i="0">
                <a:solidFill>
                  <a:schemeClr val="tx1"/>
                </a:solidFill>
                <a:latin typeface="ZT Talk Exp" pitchFamily="2" charset="77"/>
              </a:rPr>
              <a:t>The Infinite Dial</a:t>
            </a:r>
            <a:r>
              <a:rPr lang="en-AU" sz="450" b="0" i="0">
                <a:solidFill>
                  <a:schemeClr val="tx1"/>
                </a:solidFill>
                <a:latin typeface="ZT Talk Exp" pitchFamily="2" charset="77"/>
              </a:rPr>
              <a:t> © </a:t>
            </a:r>
            <a:r>
              <a:rPr lang="en-US" sz="450" b="0" i="0">
                <a:solidFill>
                  <a:schemeClr val="tx1"/>
                </a:solidFill>
                <a:latin typeface="ZT Talk Exp" pitchFamily="2" charset="77"/>
              </a:rPr>
              <a:t>2025</a:t>
            </a:r>
            <a:r>
              <a:rPr sz="450" b="0" i="0">
                <a:solidFill>
                  <a:schemeClr val="tx1"/>
                </a:solidFill>
                <a:latin typeface="ZT Talk Exp" pitchFamily="2" charset="77"/>
              </a:rPr>
              <a:t> Edison Research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9DACEE8-CCF0-2AEC-0A5F-A458D1981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62261"/>
            <a:ext cx="7886700" cy="461665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3000" b="1" i="0">
                <a:latin typeface="ZT Talk Exp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7AA598-2A67-460E-8A16-5E3BF67849C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0" y="1003017"/>
            <a:ext cx="7886700" cy="313746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1pPr>
            <a:lvl2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2pPr>
            <a:lvl3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3pPr>
            <a:lvl4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4pPr>
            <a:lvl5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217969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G CLE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6A8B15-C922-737C-88BA-13E7093E65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r="3"/>
          <a:stretch/>
        </p:blipFill>
        <p:spPr>
          <a:xfrm>
            <a:off x="0" y="0"/>
            <a:ext cx="9143524" cy="51435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633D32-7A77-3739-C222-2722AF90E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62261"/>
            <a:ext cx="7886700" cy="461665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3000" b="1" i="0">
                <a:latin typeface="ZT Talk Exp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E146C14-EF60-E2ED-BA9B-5866B0DD618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0" y="1003017"/>
            <a:ext cx="7886700" cy="313746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1pPr>
            <a:lvl2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2pPr>
            <a:lvl3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3pPr>
            <a:lvl4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4pPr>
            <a:lvl5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633641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G CLE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733E853-0609-CD6B-D099-6C884E5F0C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633D32-7A77-3739-C222-2722AF90E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62261"/>
            <a:ext cx="7886700" cy="461665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3000" b="1" i="0">
                <a:latin typeface="ZT Talk Exp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E146C14-EF60-E2ED-BA9B-5866B0DD618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0" y="1003017"/>
            <a:ext cx="7886700" cy="313746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1pPr>
            <a:lvl2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2pPr>
            <a:lvl3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3pPr>
            <a:lvl4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4pPr>
            <a:lvl5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The Infinite Dial   © 2019 Edison Research and Triton Digital">
            <a:extLst>
              <a:ext uri="{FF2B5EF4-FFF2-40B4-BE49-F238E27FC236}">
                <a16:creationId xmlns:a16="http://schemas.microsoft.com/office/drawing/2014/main" id="{A23571C9-A0CF-E219-A6A1-0ECCF9850C64}"/>
              </a:ext>
            </a:extLst>
          </p:cNvPr>
          <p:cNvSpPr txBox="1"/>
          <p:nvPr userDrawn="1"/>
        </p:nvSpPr>
        <p:spPr>
          <a:xfrm>
            <a:off x="2608489" y="4951979"/>
            <a:ext cx="3735161" cy="167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 algn="l"/>
          </a:lstStyle>
          <a:p>
            <a:pPr algn="ctr"/>
            <a:r>
              <a:rPr sz="450" b="0" i="0">
                <a:solidFill>
                  <a:schemeClr val="tx1"/>
                </a:solidFill>
                <a:latin typeface="ZT Talk Exp" pitchFamily="2" charset="77"/>
              </a:rPr>
              <a:t>The Infinite Dial</a:t>
            </a:r>
            <a:r>
              <a:rPr lang="en-AU" sz="450" b="0" i="0">
                <a:solidFill>
                  <a:schemeClr val="tx1"/>
                </a:solidFill>
                <a:latin typeface="ZT Talk Exp" pitchFamily="2" charset="77"/>
              </a:rPr>
              <a:t> © </a:t>
            </a:r>
            <a:r>
              <a:rPr lang="en-US" sz="450" b="0" i="0">
                <a:solidFill>
                  <a:schemeClr val="tx1"/>
                </a:solidFill>
                <a:latin typeface="ZT Talk Exp" pitchFamily="2" charset="77"/>
              </a:rPr>
              <a:t>2025</a:t>
            </a:r>
            <a:r>
              <a:rPr sz="450" b="0" i="0">
                <a:solidFill>
                  <a:schemeClr val="tx1"/>
                </a:solidFill>
                <a:latin typeface="ZT Talk Exp" pitchFamily="2" charset="77"/>
              </a:rPr>
              <a:t> Edison Research</a:t>
            </a:r>
          </a:p>
        </p:txBody>
      </p:sp>
    </p:spTree>
    <p:extLst>
      <p:ext uri="{BB962C8B-B14F-4D97-AF65-F5344CB8AC3E}">
        <p14:creationId xmlns:p14="http://schemas.microsoft.com/office/powerpoint/2010/main" val="2193827384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G CLE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623D74C6-2517-2927-9DF0-AFC5DC90E2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633D32-7A77-3739-C222-2722AF90E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62261"/>
            <a:ext cx="7886700" cy="461665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3000" b="1" i="0">
                <a:latin typeface="ZT Talk Exp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E146C14-EF60-E2ED-BA9B-5866B0DD618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0" y="1003017"/>
            <a:ext cx="7886700" cy="313746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1pPr>
            <a:lvl2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2pPr>
            <a:lvl3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3pPr>
            <a:lvl4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4pPr>
            <a:lvl5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The Infinite Dial   © 2019 Edison Research and Triton Digital">
            <a:extLst>
              <a:ext uri="{FF2B5EF4-FFF2-40B4-BE49-F238E27FC236}">
                <a16:creationId xmlns:a16="http://schemas.microsoft.com/office/drawing/2014/main" id="{01EC37EB-3337-F0CC-5167-DD1F117823BE}"/>
              </a:ext>
            </a:extLst>
          </p:cNvPr>
          <p:cNvSpPr txBox="1"/>
          <p:nvPr userDrawn="1"/>
        </p:nvSpPr>
        <p:spPr>
          <a:xfrm>
            <a:off x="2608489" y="4951979"/>
            <a:ext cx="3735161" cy="167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 algn="l"/>
          </a:lstStyle>
          <a:p>
            <a:pPr algn="ctr"/>
            <a:r>
              <a:rPr sz="450" b="0" i="0">
                <a:solidFill>
                  <a:schemeClr val="tx1"/>
                </a:solidFill>
                <a:latin typeface="ZT Talk Exp" pitchFamily="2" charset="77"/>
              </a:rPr>
              <a:t>The Infinite Dial</a:t>
            </a:r>
            <a:r>
              <a:rPr lang="en-AU" sz="450" b="0" i="0">
                <a:solidFill>
                  <a:schemeClr val="tx1"/>
                </a:solidFill>
                <a:latin typeface="ZT Talk Exp" pitchFamily="2" charset="77"/>
              </a:rPr>
              <a:t> © </a:t>
            </a:r>
            <a:r>
              <a:rPr lang="en-US" sz="450" b="0" i="0">
                <a:solidFill>
                  <a:schemeClr val="tx1"/>
                </a:solidFill>
                <a:latin typeface="ZT Talk Exp" pitchFamily="2" charset="77"/>
              </a:rPr>
              <a:t>2025</a:t>
            </a:r>
            <a:r>
              <a:rPr sz="450" b="0" i="0">
                <a:solidFill>
                  <a:schemeClr val="tx1"/>
                </a:solidFill>
                <a:latin typeface="ZT Talk Exp" pitchFamily="2" charset="77"/>
              </a:rPr>
              <a:t> Edison Research</a:t>
            </a:r>
          </a:p>
        </p:txBody>
      </p:sp>
    </p:spTree>
    <p:extLst>
      <p:ext uri="{BB962C8B-B14F-4D97-AF65-F5344CB8AC3E}">
        <p14:creationId xmlns:p14="http://schemas.microsoft.com/office/powerpoint/2010/main" val="4115778079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BG CLE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1C548DD9-1082-5F71-6DB3-60C633CD05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633D32-7A77-3739-C222-2722AF90E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62261"/>
            <a:ext cx="7886700" cy="461665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3000" b="1" i="0">
                <a:solidFill>
                  <a:srgbClr val="000000"/>
                </a:solidFill>
                <a:latin typeface="ZT Talk Exp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E146C14-EF60-E2ED-BA9B-5866B0DD618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0" y="1003017"/>
            <a:ext cx="7886700" cy="313746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algn="l">
              <a:defRPr sz="1200" b="0" i="0">
                <a:solidFill>
                  <a:srgbClr val="000000"/>
                </a:solidFill>
                <a:latin typeface="ZT Talk Exp" pitchFamily="2" charset="77"/>
              </a:defRPr>
            </a:lvl1pPr>
            <a:lvl2pPr algn="l">
              <a:defRPr sz="1200" b="0" i="0">
                <a:solidFill>
                  <a:srgbClr val="000000"/>
                </a:solidFill>
                <a:latin typeface="ZT Talk Exp" pitchFamily="2" charset="77"/>
              </a:defRPr>
            </a:lvl2pPr>
            <a:lvl3pPr algn="l">
              <a:defRPr sz="1200" b="0" i="0">
                <a:solidFill>
                  <a:srgbClr val="000000"/>
                </a:solidFill>
                <a:latin typeface="ZT Talk Exp" pitchFamily="2" charset="77"/>
              </a:defRPr>
            </a:lvl3pPr>
            <a:lvl4pPr algn="l">
              <a:defRPr sz="1200" b="0" i="0">
                <a:solidFill>
                  <a:srgbClr val="000000"/>
                </a:solidFill>
                <a:latin typeface="ZT Talk Exp" pitchFamily="2" charset="77"/>
              </a:defRPr>
            </a:lvl4pPr>
            <a:lvl5pPr algn="l">
              <a:defRPr sz="1200" b="0" i="0">
                <a:solidFill>
                  <a:srgbClr val="000000"/>
                </a:solidFill>
                <a:latin typeface="ZT Talk Exp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The Infinite Dial   © 2019 Edison Research and Triton Digital">
            <a:extLst>
              <a:ext uri="{FF2B5EF4-FFF2-40B4-BE49-F238E27FC236}">
                <a16:creationId xmlns:a16="http://schemas.microsoft.com/office/drawing/2014/main" id="{3A4A27DA-B430-BAC0-02DE-1DBD88A03EBA}"/>
              </a:ext>
            </a:extLst>
          </p:cNvPr>
          <p:cNvSpPr txBox="1"/>
          <p:nvPr userDrawn="1"/>
        </p:nvSpPr>
        <p:spPr>
          <a:xfrm>
            <a:off x="2608489" y="4951979"/>
            <a:ext cx="3735161" cy="167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 algn="l"/>
          </a:lstStyle>
          <a:p>
            <a:pPr algn="ctr"/>
            <a:r>
              <a:rPr sz="450" b="0" i="0">
                <a:solidFill>
                  <a:srgbClr val="000000"/>
                </a:solidFill>
                <a:latin typeface="ZT Talk Exp" pitchFamily="2" charset="77"/>
              </a:rPr>
              <a:t>The Infinite Dial</a:t>
            </a:r>
            <a:r>
              <a:rPr lang="en-AU" sz="450" b="0" i="0">
                <a:solidFill>
                  <a:srgbClr val="000000"/>
                </a:solidFill>
                <a:latin typeface="ZT Talk Exp" pitchFamily="2" charset="77"/>
              </a:rPr>
              <a:t> © </a:t>
            </a:r>
            <a:r>
              <a:rPr lang="en-US" sz="450" b="0" i="0">
                <a:solidFill>
                  <a:srgbClr val="000000"/>
                </a:solidFill>
                <a:latin typeface="ZT Talk Exp" pitchFamily="2" charset="77"/>
              </a:rPr>
              <a:t>2025</a:t>
            </a:r>
            <a:r>
              <a:rPr sz="450" b="0" i="0">
                <a:solidFill>
                  <a:srgbClr val="000000"/>
                </a:solidFill>
                <a:latin typeface="ZT Talk Exp" pitchFamily="2" charset="77"/>
              </a:rPr>
              <a:t> Edison Research</a:t>
            </a:r>
          </a:p>
        </p:txBody>
      </p:sp>
    </p:spTree>
    <p:extLst>
      <p:ext uri="{BB962C8B-B14F-4D97-AF65-F5344CB8AC3E}">
        <p14:creationId xmlns:p14="http://schemas.microsoft.com/office/powerpoint/2010/main" val="1797562168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G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EA9D63-A7F8-CA48-9DA8-00A31AA113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r="3"/>
          <a:stretch/>
        </p:blipFill>
        <p:spPr>
          <a:xfrm>
            <a:off x="0" y="0"/>
            <a:ext cx="9143524" cy="5143500"/>
          </a:xfrm>
          <a:prstGeom prst="rect">
            <a:avLst/>
          </a:prstGeom>
        </p:spPr>
      </p:pic>
      <p:sp>
        <p:nvSpPr>
          <p:cNvPr id="16" name="The Infinite Dial   © 2019 Edison Research and Triton Digital"/>
          <p:cNvSpPr txBox="1"/>
          <p:nvPr userDrawn="1"/>
        </p:nvSpPr>
        <p:spPr>
          <a:xfrm>
            <a:off x="2608489" y="4951979"/>
            <a:ext cx="3735161" cy="167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 algn="l"/>
          </a:lstStyle>
          <a:p>
            <a:pPr algn="ctr"/>
            <a:r>
              <a:rPr sz="450" b="0" i="0">
                <a:solidFill>
                  <a:schemeClr val="tx1"/>
                </a:solidFill>
                <a:latin typeface="ZT Talk Exp" pitchFamily="2" charset="77"/>
              </a:rPr>
              <a:t>The Infinite Dial</a:t>
            </a:r>
            <a:r>
              <a:rPr lang="en-AU" sz="450" b="0" i="0">
                <a:solidFill>
                  <a:schemeClr val="tx1"/>
                </a:solidFill>
                <a:latin typeface="ZT Talk Exp" pitchFamily="2" charset="77"/>
              </a:rPr>
              <a:t> © </a:t>
            </a:r>
            <a:r>
              <a:rPr lang="en-US" sz="450" b="0" i="0">
                <a:solidFill>
                  <a:schemeClr val="tx1"/>
                </a:solidFill>
                <a:latin typeface="ZT Talk Exp" pitchFamily="2" charset="77"/>
              </a:rPr>
              <a:t>2025</a:t>
            </a:r>
            <a:r>
              <a:rPr sz="450" b="0" i="0">
                <a:solidFill>
                  <a:schemeClr val="tx1"/>
                </a:solidFill>
                <a:latin typeface="ZT Talk Exp" pitchFamily="2" charset="77"/>
              </a:rPr>
              <a:t> Edison Research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17DD52-CD16-742D-3E89-D78F82A7E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62261"/>
            <a:ext cx="7886700" cy="461665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3000" b="1" i="0">
                <a:latin typeface="ZT Talk Exp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4221A25-3720-1DEE-36C6-033121763B1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0" y="1003017"/>
            <a:ext cx="7886700" cy="313746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1pPr>
            <a:lvl2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2pPr>
            <a:lvl3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3pPr>
            <a:lvl4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4pPr>
            <a:lvl5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357510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BG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2716A9-6047-4410-9B32-9339BE2173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r="3"/>
          <a:stretch/>
        </p:blipFill>
        <p:spPr>
          <a:xfrm>
            <a:off x="0" y="0"/>
            <a:ext cx="9143524" cy="5143500"/>
          </a:xfrm>
          <a:prstGeom prst="rect">
            <a:avLst/>
          </a:prstGeom>
        </p:spPr>
      </p:pic>
      <p:sp>
        <p:nvSpPr>
          <p:cNvPr id="16" name="The Infinite Dial   © 2019 Edison Research and Triton Digital"/>
          <p:cNvSpPr txBox="1"/>
          <p:nvPr userDrawn="1"/>
        </p:nvSpPr>
        <p:spPr>
          <a:xfrm>
            <a:off x="2608489" y="4951979"/>
            <a:ext cx="3735161" cy="167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 algn="l"/>
          </a:lstStyle>
          <a:p>
            <a:pPr algn="ctr"/>
            <a:r>
              <a:rPr sz="450" b="0" i="0">
                <a:solidFill>
                  <a:schemeClr val="tx1"/>
                </a:solidFill>
                <a:latin typeface="ZT Talk Exp" pitchFamily="2" charset="77"/>
              </a:rPr>
              <a:t>The Infinite Dial</a:t>
            </a:r>
            <a:r>
              <a:rPr lang="en-AU" sz="450" b="0" i="0">
                <a:solidFill>
                  <a:schemeClr val="tx1"/>
                </a:solidFill>
                <a:latin typeface="ZT Talk Exp" pitchFamily="2" charset="77"/>
              </a:rPr>
              <a:t> © </a:t>
            </a:r>
            <a:r>
              <a:rPr lang="en-US" sz="450" b="0" i="0">
                <a:solidFill>
                  <a:schemeClr val="tx1"/>
                </a:solidFill>
                <a:latin typeface="ZT Talk Exp" pitchFamily="2" charset="77"/>
              </a:rPr>
              <a:t>2025</a:t>
            </a:r>
            <a:r>
              <a:rPr sz="450" b="0" i="0">
                <a:solidFill>
                  <a:schemeClr val="tx1"/>
                </a:solidFill>
                <a:latin typeface="ZT Talk Exp" pitchFamily="2" charset="77"/>
              </a:rPr>
              <a:t> Edison Research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E642C997-18EE-BE01-23EA-EB1383236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62261"/>
            <a:ext cx="7886700" cy="461665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3000" b="1" i="0">
                <a:latin typeface="ZT Talk Exp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C338F7D1-60C8-0772-5A78-D2C6BF9CC2A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0" y="1003017"/>
            <a:ext cx="7886700" cy="313746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1pPr>
            <a:lvl2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2pPr>
            <a:lvl3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3pPr>
            <a:lvl4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4pPr>
            <a:lvl5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843164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BG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7C30C5-278C-B796-500B-4D20A8F448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r="3"/>
          <a:stretch/>
        </p:blipFill>
        <p:spPr>
          <a:xfrm>
            <a:off x="0" y="0"/>
            <a:ext cx="9143524" cy="5143500"/>
          </a:xfrm>
          <a:prstGeom prst="rect">
            <a:avLst/>
          </a:prstGeom>
        </p:spPr>
      </p:pic>
      <p:sp>
        <p:nvSpPr>
          <p:cNvPr id="16" name="The Infinite Dial   © 2019 Edison Research and Triton Digital"/>
          <p:cNvSpPr txBox="1"/>
          <p:nvPr userDrawn="1"/>
        </p:nvSpPr>
        <p:spPr>
          <a:xfrm>
            <a:off x="2608489" y="4951979"/>
            <a:ext cx="3735161" cy="167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 algn="l"/>
          </a:lstStyle>
          <a:p>
            <a:pPr algn="ctr"/>
            <a:r>
              <a:rPr sz="450" b="0" i="0">
                <a:solidFill>
                  <a:schemeClr val="tx1"/>
                </a:solidFill>
                <a:latin typeface="ZT Talk Exp" pitchFamily="2" charset="77"/>
              </a:rPr>
              <a:t>The Infinite Dial</a:t>
            </a:r>
            <a:r>
              <a:rPr lang="en-AU" sz="450" b="0" i="0">
                <a:solidFill>
                  <a:schemeClr val="tx1"/>
                </a:solidFill>
                <a:latin typeface="ZT Talk Exp" pitchFamily="2" charset="77"/>
              </a:rPr>
              <a:t> © </a:t>
            </a:r>
            <a:r>
              <a:rPr lang="en-US" sz="450" b="0" i="0">
                <a:solidFill>
                  <a:schemeClr val="tx1"/>
                </a:solidFill>
                <a:latin typeface="ZT Talk Exp" pitchFamily="2" charset="77"/>
              </a:rPr>
              <a:t>2025</a:t>
            </a:r>
            <a:r>
              <a:rPr sz="450" b="0" i="0">
                <a:solidFill>
                  <a:schemeClr val="tx1"/>
                </a:solidFill>
                <a:latin typeface="ZT Talk Exp" pitchFamily="2" charset="77"/>
              </a:rPr>
              <a:t> Edison Research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9FD08C-5DB9-546F-B651-A547B0AE3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62261"/>
            <a:ext cx="7886700" cy="461665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3000" b="1" i="0">
                <a:latin typeface="ZT Talk Exp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C9B1536-8AE9-E305-4DFE-7B0455D7827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0" y="1003017"/>
            <a:ext cx="7886700" cy="313746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1pPr>
            <a:lvl2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2pPr>
            <a:lvl3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3pPr>
            <a:lvl4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4pPr>
            <a:lvl5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232924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BG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A21B480-968E-F7C7-94A6-3BF44099AE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r="3"/>
          <a:stretch/>
        </p:blipFill>
        <p:spPr>
          <a:xfrm>
            <a:off x="0" y="0"/>
            <a:ext cx="9143524" cy="5143500"/>
          </a:xfrm>
          <a:prstGeom prst="rect">
            <a:avLst/>
          </a:prstGeom>
        </p:spPr>
      </p:pic>
      <p:sp>
        <p:nvSpPr>
          <p:cNvPr id="16" name="The Infinite Dial   © 2019 Edison Research and Triton Digital"/>
          <p:cNvSpPr txBox="1"/>
          <p:nvPr userDrawn="1"/>
        </p:nvSpPr>
        <p:spPr>
          <a:xfrm>
            <a:off x="2608489" y="4951979"/>
            <a:ext cx="3735161" cy="167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 algn="l"/>
          </a:lstStyle>
          <a:p>
            <a:pPr algn="ctr"/>
            <a:r>
              <a:rPr sz="450" b="0" i="0">
                <a:solidFill>
                  <a:schemeClr val="tx1"/>
                </a:solidFill>
                <a:latin typeface="ZT Talk Exp" pitchFamily="2" charset="77"/>
              </a:rPr>
              <a:t>The Infinite Dial</a:t>
            </a:r>
            <a:r>
              <a:rPr lang="en-AU" sz="450" b="0" i="0">
                <a:solidFill>
                  <a:schemeClr val="tx1"/>
                </a:solidFill>
                <a:latin typeface="ZT Talk Exp" pitchFamily="2" charset="77"/>
              </a:rPr>
              <a:t> © </a:t>
            </a:r>
            <a:r>
              <a:rPr lang="en-US" sz="450" b="0" i="0">
                <a:solidFill>
                  <a:schemeClr val="tx1"/>
                </a:solidFill>
                <a:latin typeface="ZT Talk Exp" pitchFamily="2" charset="77"/>
              </a:rPr>
              <a:t>2025</a:t>
            </a:r>
            <a:r>
              <a:rPr sz="450" b="0" i="0">
                <a:solidFill>
                  <a:schemeClr val="tx1"/>
                </a:solidFill>
                <a:latin typeface="ZT Talk Exp" pitchFamily="2" charset="77"/>
              </a:rPr>
              <a:t> Edison Research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E4FA8B4-E41E-7FC8-8D42-667E42E7E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62261"/>
            <a:ext cx="7886700" cy="461665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3000" b="1" i="0">
                <a:latin typeface="ZT Talk Exp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335EB6-28C6-0E49-D2F9-1FC29385EE3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0" y="1003017"/>
            <a:ext cx="7886700" cy="313746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1pPr>
            <a:lvl2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2pPr>
            <a:lvl3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3pPr>
            <a:lvl4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4pPr>
            <a:lvl5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868960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BG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D525DA-B42A-3817-69F7-2A85C2AB51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r="3"/>
          <a:stretch/>
        </p:blipFill>
        <p:spPr>
          <a:xfrm>
            <a:off x="0" y="0"/>
            <a:ext cx="9143524" cy="5143500"/>
          </a:xfrm>
          <a:prstGeom prst="rect">
            <a:avLst/>
          </a:prstGeom>
        </p:spPr>
      </p:pic>
      <p:sp>
        <p:nvSpPr>
          <p:cNvPr id="16" name="The Infinite Dial   © 2019 Edison Research and Triton Digital"/>
          <p:cNvSpPr txBox="1"/>
          <p:nvPr userDrawn="1"/>
        </p:nvSpPr>
        <p:spPr>
          <a:xfrm>
            <a:off x="2608489" y="4951979"/>
            <a:ext cx="3735161" cy="167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 algn="l"/>
          </a:lstStyle>
          <a:p>
            <a:pPr algn="ctr"/>
            <a:r>
              <a:rPr sz="450" b="0" i="0">
                <a:solidFill>
                  <a:schemeClr val="tx1"/>
                </a:solidFill>
                <a:latin typeface="ZT Talk Exp" pitchFamily="2" charset="77"/>
              </a:rPr>
              <a:t>The Infinite Dial</a:t>
            </a:r>
            <a:r>
              <a:rPr lang="en-AU" sz="450" b="0" i="0">
                <a:solidFill>
                  <a:schemeClr val="tx1"/>
                </a:solidFill>
                <a:latin typeface="ZT Talk Exp" pitchFamily="2" charset="77"/>
              </a:rPr>
              <a:t> © </a:t>
            </a:r>
            <a:r>
              <a:rPr lang="en-US" sz="450" b="0" i="0">
                <a:solidFill>
                  <a:schemeClr val="tx1"/>
                </a:solidFill>
                <a:latin typeface="ZT Talk Exp" pitchFamily="2" charset="77"/>
              </a:rPr>
              <a:t>2025</a:t>
            </a:r>
            <a:r>
              <a:rPr sz="450" b="0" i="0">
                <a:solidFill>
                  <a:schemeClr val="tx1"/>
                </a:solidFill>
                <a:latin typeface="ZT Talk Exp" pitchFamily="2" charset="77"/>
              </a:rPr>
              <a:t> Edison Research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9CDFAF-AC8C-D01C-7F66-F6BB2840A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62261"/>
            <a:ext cx="7886700" cy="461665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3000" b="1" i="0">
                <a:latin typeface="ZT Talk Exp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F707536-1FA8-5A7F-D259-8456EDD56AE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0" y="1003017"/>
            <a:ext cx="7886700" cy="313746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1pPr>
            <a:lvl2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2pPr>
            <a:lvl3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3pPr>
            <a:lvl4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4pPr>
            <a:lvl5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432791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BG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C8A45F-D4B3-839D-C91A-6A40249EB7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r="3"/>
          <a:stretch/>
        </p:blipFill>
        <p:spPr>
          <a:xfrm>
            <a:off x="0" y="0"/>
            <a:ext cx="9143524" cy="5143500"/>
          </a:xfrm>
          <a:prstGeom prst="rect">
            <a:avLst/>
          </a:prstGeom>
        </p:spPr>
      </p:pic>
      <p:sp>
        <p:nvSpPr>
          <p:cNvPr id="16" name="The Infinite Dial   © 2019 Edison Research and Triton Digital"/>
          <p:cNvSpPr txBox="1"/>
          <p:nvPr userDrawn="1"/>
        </p:nvSpPr>
        <p:spPr>
          <a:xfrm>
            <a:off x="2608489" y="4951979"/>
            <a:ext cx="3735161" cy="167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 algn="l"/>
          </a:lstStyle>
          <a:p>
            <a:pPr algn="ctr"/>
            <a:r>
              <a:rPr sz="450" b="0" i="0">
                <a:solidFill>
                  <a:schemeClr val="tx1"/>
                </a:solidFill>
                <a:latin typeface="ZT Talk Exp" pitchFamily="2" charset="77"/>
              </a:rPr>
              <a:t>The Infinite Dial</a:t>
            </a:r>
            <a:r>
              <a:rPr lang="en-AU" sz="450" b="0" i="0">
                <a:solidFill>
                  <a:schemeClr val="tx1"/>
                </a:solidFill>
                <a:latin typeface="ZT Talk Exp" pitchFamily="2" charset="77"/>
              </a:rPr>
              <a:t> © </a:t>
            </a:r>
            <a:r>
              <a:rPr lang="en-US" sz="450" b="0" i="0">
                <a:solidFill>
                  <a:schemeClr val="tx1"/>
                </a:solidFill>
                <a:latin typeface="ZT Talk Exp" pitchFamily="2" charset="77"/>
              </a:rPr>
              <a:t>2025</a:t>
            </a:r>
            <a:r>
              <a:rPr sz="450" b="0" i="0">
                <a:solidFill>
                  <a:schemeClr val="tx1"/>
                </a:solidFill>
                <a:latin typeface="ZT Talk Exp" pitchFamily="2" charset="77"/>
              </a:rPr>
              <a:t> Edison Research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A6336-DD8F-BE61-38A0-D5BA16A85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62261"/>
            <a:ext cx="7886700" cy="461665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3000" b="1" i="0">
                <a:latin typeface="ZT Talk Exp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4B3F1A0-6837-AEF6-53E6-88CE755E7A1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0" y="1003017"/>
            <a:ext cx="7886700" cy="313746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1pPr>
            <a:lvl2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2pPr>
            <a:lvl3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3pPr>
            <a:lvl4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4pPr>
            <a:lvl5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921288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BG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2B6C2-4B01-76B5-F0E2-0ACB357A45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r="3"/>
          <a:stretch/>
        </p:blipFill>
        <p:spPr>
          <a:xfrm>
            <a:off x="0" y="0"/>
            <a:ext cx="9143524" cy="5143500"/>
          </a:xfrm>
          <a:prstGeom prst="rect">
            <a:avLst/>
          </a:prstGeom>
        </p:spPr>
      </p:pic>
      <p:sp>
        <p:nvSpPr>
          <p:cNvPr id="16" name="The Infinite Dial   © 2019 Edison Research and Triton Digital"/>
          <p:cNvSpPr txBox="1"/>
          <p:nvPr userDrawn="1"/>
        </p:nvSpPr>
        <p:spPr>
          <a:xfrm>
            <a:off x="2608489" y="4951979"/>
            <a:ext cx="3735161" cy="167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 algn="l"/>
          </a:lstStyle>
          <a:p>
            <a:pPr algn="ctr"/>
            <a:r>
              <a:rPr sz="450" b="0" i="0">
                <a:solidFill>
                  <a:schemeClr val="tx1"/>
                </a:solidFill>
                <a:latin typeface="ZT Talk Exp" pitchFamily="2" charset="77"/>
              </a:rPr>
              <a:t>The Infinite Dial</a:t>
            </a:r>
            <a:r>
              <a:rPr lang="en-AU" sz="450" b="0" i="0">
                <a:solidFill>
                  <a:schemeClr val="tx1"/>
                </a:solidFill>
                <a:latin typeface="ZT Talk Exp" pitchFamily="2" charset="77"/>
              </a:rPr>
              <a:t> © </a:t>
            </a:r>
            <a:r>
              <a:rPr lang="en-US" sz="450" b="0" i="0">
                <a:solidFill>
                  <a:schemeClr val="tx1"/>
                </a:solidFill>
                <a:latin typeface="ZT Talk Exp" pitchFamily="2" charset="77"/>
              </a:rPr>
              <a:t>2025</a:t>
            </a:r>
            <a:r>
              <a:rPr sz="450" b="0" i="0">
                <a:solidFill>
                  <a:schemeClr val="tx1"/>
                </a:solidFill>
                <a:latin typeface="ZT Talk Exp" pitchFamily="2" charset="77"/>
              </a:rPr>
              <a:t> Edison Research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257D5F4-7BC0-639D-BAD7-EA356A5A2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62261"/>
            <a:ext cx="7886700" cy="461665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3000" b="1" i="0">
                <a:latin typeface="ZT Talk Exp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1B016FE-5E88-5811-CE1F-22BD90CF1CA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0" y="1003017"/>
            <a:ext cx="7886700" cy="313746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1pPr>
            <a:lvl2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2pPr>
            <a:lvl3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3pPr>
            <a:lvl4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4pPr>
            <a:lvl5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566417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1" tx1="lt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</p:sldLayoutIdLst>
  <p:transition spd="med"/>
  <p:txStyles>
    <p:titleStyle>
      <a:lvl1pPr marL="0" marR="0" indent="0" algn="ctr" defTabSz="30807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125" b="0" i="0" u="none" strike="noStrike" cap="none" spc="-83" baseline="0">
          <a:ln>
            <a:noFill/>
          </a:ln>
          <a:solidFill>
            <a:srgbClr val="FFFFFF"/>
          </a:solidFill>
          <a:uFillTx/>
          <a:latin typeface="Arial" panose="020B0604020202020204" pitchFamily="34" charset="0"/>
          <a:ea typeface="+mn-ea"/>
          <a:cs typeface="Arial" panose="020B0604020202020204" pitchFamily="34" charset="0"/>
          <a:sym typeface="Montserrat Medium"/>
        </a:defRPr>
      </a:lvl1pPr>
      <a:lvl2pPr marL="0" marR="0" indent="85725" algn="l" defTabSz="30807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125" b="0" i="0" u="none" strike="noStrike" cap="none" spc="-83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Montserrat Medium"/>
        </a:defRPr>
      </a:lvl2pPr>
      <a:lvl3pPr marL="0" marR="0" indent="171450" algn="l" defTabSz="30807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125" b="0" i="0" u="none" strike="noStrike" cap="none" spc="-83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Montserrat Medium"/>
        </a:defRPr>
      </a:lvl3pPr>
      <a:lvl4pPr marL="0" marR="0" indent="257175" algn="l" defTabSz="30807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125" b="0" i="0" u="none" strike="noStrike" cap="none" spc="-83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Montserrat Medium"/>
        </a:defRPr>
      </a:lvl4pPr>
      <a:lvl5pPr marL="0" marR="0" indent="342900" algn="l" defTabSz="30807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125" b="0" i="0" u="none" strike="noStrike" cap="none" spc="-83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Montserrat Medium"/>
        </a:defRPr>
      </a:lvl5pPr>
      <a:lvl6pPr marL="0" marR="0" indent="428625" algn="l" defTabSz="30807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125" b="0" i="0" u="none" strike="noStrike" cap="none" spc="-83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Montserrat Medium"/>
        </a:defRPr>
      </a:lvl6pPr>
      <a:lvl7pPr marL="0" marR="0" indent="514350" algn="l" defTabSz="30807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125" b="0" i="0" u="none" strike="noStrike" cap="none" spc="-83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Montserrat Medium"/>
        </a:defRPr>
      </a:lvl7pPr>
      <a:lvl8pPr marL="0" marR="0" indent="600075" algn="l" defTabSz="30807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125" b="0" i="0" u="none" strike="noStrike" cap="none" spc="-83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Montserrat Medium"/>
        </a:defRPr>
      </a:lvl8pPr>
      <a:lvl9pPr marL="0" marR="0" indent="685800" algn="l" defTabSz="30807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125" b="0" i="0" u="none" strike="noStrike" cap="none" spc="-83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Montserrat Medium"/>
        </a:defRPr>
      </a:lvl9pPr>
    </p:titleStyle>
    <p:bodyStyle>
      <a:lvl1pPr marL="0" marR="0" indent="0" algn="l" defTabSz="308074" rtl="0" latinLnBrk="0">
        <a:lnSpc>
          <a:spcPct val="110000"/>
        </a:lnSpc>
        <a:spcBef>
          <a:spcPts val="150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ln>
            <a:noFill/>
          </a:ln>
          <a:solidFill>
            <a:srgbClr val="5E5E5E"/>
          </a:solidFill>
          <a:uFillTx/>
          <a:latin typeface="Montserrat Regular"/>
          <a:ea typeface="Montserrat Regular"/>
          <a:cs typeface="Montserrat Regular"/>
          <a:sym typeface="Montserrat Regular"/>
        </a:defRPr>
      </a:lvl1pPr>
      <a:lvl2pPr marL="0" marR="0" indent="85725" algn="l" defTabSz="308074" rtl="0" latinLnBrk="0">
        <a:lnSpc>
          <a:spcPct val="110000"/>
        </a:lnSpc>
        <a:spcBef>
          <a:spcPts val="150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ln>
            <a:noFill/>
          </a:ln>
          <a:solidFill>
            <a:srgbClr val="5E5E5E"/>
          </a:solidFill>
          <a:uFillTx/>
          <a:latin typeface="Montserrat Regular"/>
          <a:ea typeface="Montserrat Regular"/>
          <a:cs typeface="Montserrat Regular"/>
          <a:sym typeface="Montserrat Regular"/>
        </a:defRPr>
      </a:lvl2pPr>
      <a:lvl3pPr marL="0" marR="0" indent="171450" algn="l" defTabSz="308074" rtl="0" latinLnBrk="0">
        <a:lnSpc>
          <a:spcPct val="110000"/>
        </a:lnSpc>
        <a:spcBef>
          <a:spcPts val="150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ln>
            <a:noFill/>
          </a:ln>
          <a:solidFill>
            <a:srgbClr val="5E5E5E"/>
          </a:solidFill>
          <a:uFillTx/>
          <a:latin typeface="Montserrat Regular"/>
          <a:ea typeface="Montserrat Regular"/>
          <a:cs typeface="Montserrat Regular"/>
          <a:sym typeface="Montserrat Regular"/>
        </a:defRPr>
      </a:lvl3pPr>
      <a:lvl4pPr marL="0" marR="0" indent="257175" algn="l" defTabSz="308074" rtl="0" latinLnBrk="0">
        <a:lnSpc>
          <a:spcPct val="110000"/>
        </a:lnSpc>
        <a:spcBef>
          <a:spcPts val="150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ln>
            <a:noFill/>
          </a:ln>
          <a:solidFill>
            <a:srgbClr val="5E5E5E"/>
          </a:solidFill>
          <a:uFillTx/>
          <a:latin typeface="Montserrat Regular"/>
          <a:ea typeface="Montserrat Regular"/>
          <a:cs typeface="Montserrat Regular"/>
          <a:sym typeface="Montserrat Regular"/>
        </a:defRPr>
      </a:lvl4pPr>
      <a:lvl5pPr marL="0" marR="0" indent="342900" algn="l" defTabSz="308074" rtl="0" latinLnBrk="0">
        <a:lnSpc>
          <a:spcPct val="110000"/>
        </a:lnSpc>
        <a:spcBef>
          <a:spcPts val="150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ln>
            <a:noFill/>
          </a:ln>
          <a:solidFill>
            <a:srgbClr val="5E5E5E"/>
          </a:solidFill>
          <a:uFillTx/>
          <a:latin typeface="Montserrat Regular"/>
          <a:ea typeface="Montserrat Regular"/>
          <a:cs typeface="Montserrat Regular"/>
          <a:sym typeface="Montserrat Regular"/>
        </a:defRPr>
      </a:lvl5pPr>
      <a:lvl6pPr marL="0" marR="0" indent="428625" algn="l" defTabSz="308074" rtl="0" latinLnBrk="0">
        <a:lnSpc>
          <a:spcPct val="110000"/>
        </a:lnSpc>
        <a:spcBef>
          <a:spcPts val="150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ln>
            <a:noFill/>
          </a:ln>
          <a:solidFill>
            <a:srgbClr val="5E5E5E"/>
          </a:solidFill>
          <a:uFillTx/>
          <a:latin typeface="Montserrat Regular"/>
          <a:ea typeface="Montserrat Regular"/>
          <a:cs typeface="Montserrat Regular"/>
          <a:sym typeface="Montserrat Regular"/>
        </a:defRPr>
      </a:lvl6pPr>
      <a:lvl7pPr marL="0" marR="0" indent="514350" algn="l" defTabSz="308074" rtl="0" latinLnBrk="0">
        <a:lnSpc>
          <a:spcPct val="110000"/>
        </a:lnSpc>
        <a:spcBef>
          <a:spcPts val="150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ln>
            <a:noFill/>
          </a:ln>
          <a:solidFill>
            <a:srgbClr val="5E5E5E"/>
          </a:solidFill>
          <a:uFillTx/>
          <a:latin typeface="Montserrat Regular"/>
          <a:ea typeface="Montserrat Regular"/>
          <a:cs typeface="Montserrat Regular"/>
          <a:sym typeface="Montserrat Regular"/>
        </a:defRPr>
      </a:lvl7pPr>
      <a:lvl8pPr marL="0" marR="0" indent="600075" algn="l" defTabSz="308074" rtl="0" latinLnBrk="0">
        <a:lnSpc>
          <a:spcPct val="110000"/>
        </a:lnSpc>
        <a:spcBef>
          <a:spcPts val="150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ln>
            <a:noFill/>
          </a:ln>
          <a:solidFill>
            <a:srgbClr val="5E5E5E"/>
          </a:solidFill>
          <a:uFillTx/>
          <a:latin typeface="Montserrat Regular"/>
          <a:ea typeface="Montserrat Regular"/>
          <a:cs typeface="Montserrat Regular"/>
          <a:sym typeface="Montserrat Regular"/>
        </a:defRPr>
      </a:lvl8pPr>
      <a:lvl9pPr marL="0" marR="0" indent="685800" algn="l" defTabSz="308074" rtl="0" latinLnBrk="0">
        <a:lnSpc>
          <a:spcPct val="110000"/>
        </a:lnSpc>
        <a:spcBef>
          <a:spcPts val="150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ln>
            <a:noFill/>
          </a:ln>
          <a:solidFill>
            <a:srgbClr val="5E5E5E"/>
          </a:solidFill>
          <a:uFillTx/>
          <a:latin typeface="Montserrat Regular"/>
          <a:ea typeface="Montserrat Regular"/>
          <a:cs typeface="Montserrat Regular"/>
          <a:sym typeface="Montserrat Regular"/>
        </a:defRPr>
      </a:lvl9pPr>
    </p:bodyStyle>
    <p:otherStyle>
      <a:lvl1pPr marL="0" marR="0" indent="0" algn="ctr" defTabSz="308074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ctr" defTabSz="308074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ctr" defTabSz="308074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ctr" defTabSz="308074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ctr" defTabSz="308074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ctr" defTabSz="308074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ctr" defTabSz="308074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ctr" defTabSz="308074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ctr" defTabSz="308074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17562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</p:sldLayoutIdLst>
  <p:transition spd="med"/>
  <p:txStyles>
    <p:titleStyle>
      <a:lvl1pPr marL="0" marR="0" indent="0" algn="ctr" defTabSz="30807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125" b="0" i="0" u="none" strike="noStrike" cap="none" spc="-83" baseline="0">
          <a:ln>
            <a:noFill/>
          </a:ln>
          <a:solidFill>
            <a:srgbClr val="FFFFFF"/>
          </a:solidFill>
          <a:uFillTx/>
          <a:latin typeface="Arial" panose="020B0604020202020204" pitchFamily="34" charset="0"/>
          <a:ea typeface="+mn-ea"/>
          <a:cs typeface="Arial" panose="020B0604020202020204" pitchFamily="34" charset="0"/>
          <a:sym typeface="Montserrat Medium"/>
        </a:defRPr>
      </a:lvl1pPr>
      <a:lvl2pPr marL="0" marR="0" indent="85725" algn="l" defTabSz="30807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125" b="0" i="0" u="none" strike="noStrike" cap="none" spc="-83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Montserrat Medium"/>
        </a:defRPr>
      </a:lvl2pPr>
      <a:lvl3pPr marL="0" marR="0" indent="171450" algn="l" defTabSz="30807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125" b="0" i="0" u="none" strike="noStrike" cap="none" spc="-83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Montserrat Medium"/>
        </a:defRPr>
      </a:lvl3pPr>
      <a:lvl4pPr marL="0" marR="0" indent="257175" algn="l" defTabSz="30807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125" b="0" i="0" u="none" strike="noStrike" cap="none" spc="-83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Montserrat Medium"/>
        </a:defRPr>
      </a:lvl4pPr>
      <a:lvl5pPr marL="0" marR="0" indent="342900" algn="l" defTabSz="30807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125" b="0" i="0" u="none" strike="noStrike" cap="none" spc="-83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Montserrat Medium"/>
        </a:defRPr>
      </a:lvl5pPr>
      <a:lvl6pPr marL="0" marR="0" indent="428625" algn="l" defTabSz="30807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125" b="0" i="0" u="none" strike="noStrike" cap="none" spc="-83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Montserrat Medium"/>
        </a:defRPr>
      </a:lvl6pPr>
      <a:lvl7pPr marL="0" marR="0" indent="514350" algn="l" defTabSz="30807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125" b="0" i="0" u="none" strike="noStrike" cap="none" spc="-83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Montserrat Medium"/>
        </a:defRPr>
      </a:lvl7pPr>
      <a:lvl8pPr marL="0" marR="0" indent="600075" algn="l" defTabSz="30807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125" b="0" i="0" u="none" strike="noStrike" cap="none" spc="-83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Montserrat Medium"/>
        </a:defRPr>
      </a:lvl8pPr>
      <a:lvl9pPr marL="0" marR="0" indent="685800" algn="l" defTabSz="30807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125" b="0" i="0" u="none" strike="noStrike" cap="none" spc="-83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Montserrat Medium"/>
        </a:defRPr>
      </a:lvl9pPr>
    </p:titleStyle>
    <p:bodyStyle>
      <a:lvl1pPr marL="0" marR="0" indent="0" algn="l" defTabSz="308074" rtl="0" latinLnBrk="0">
        <a:lnSpc>
          <a:spcPct val="110000"/>
        </a:lnSpc>
        <a:spcBef>
          <a:spcPts val="150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ln>
            <a:noFill/>
          </a:ln>
          <a:solidFill>
            <a:srgbClr val="5E5E5E"/>
          </a:solidFill>
          <a:uFillTx/>
          <a:latin typeface="Montserrat Regular"/>
          <a:ea typeface="Montserrat Regular"/>
          <a:cs typeface="Montserrat Regular"/>
          <a:sym typeface="Montserrat Regular"/>
        </a:defRPr>
      </a:lvl1pPr>
      <a:lvl2pPr marL="0" marR="0" indent="85725" algn="l" defTabSz="308074" rtl="0" latinLnBrk="0">
        <a:lnSpc>
          <a:spcPct val="110000"/>
        </a:lnSpc>
        <a:spcBef>
          <a:spcPts val="150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ln>
            <a:noFill/>
          </a:ln>
          <a:solidFill>
            <a:srgbClr val="5E5E5E"/>
          </a:solidFill>
          <a:uFillTx/>
          <a:latin typeface="Montserrat Regular"/>
          <a:ea typeface="Montserrat Regular"/>
          <a:cs typeface="Montserrat Regular"/>
          <a:sym typeface="Montserrat Regular"/>
        </a:defRPr>
      </a:lvl2pPr>
      <a:lvl3pPr marL="0" marR="0" indent="171450" algn="l" defTabSz="308074" rtl="0" latinLnBrk="0">
        <a:lnSpc>
          <a:spcPct val="110000"/>
        </a:lnSpc>
        <a:spcBef>
          <a:spcPts val="150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ln>
            <a:noFill/>
          </a:ln>
          <a:solidFill>
            <a:srgbClr val="5E5E5E"/>
          </a:solidFill>
          <a:uFillTx/>
          <a:latin typeface="Montserrat Regular"/>
          <a:ea typeface="Montserrat Regular"/>
          <a:cs typeface="Montserrat Regular"/>
          <a:sym typeface="Montserrat Regular"/>
        </a:defRPr>
      </a:lvl3pPr>
      <a:lvl4pPr marL="0" marR="0" indent="257175" algn="l" defTabSz="308074" rtl="0" latinLnBrk="0">
        <a:lnSpc>
          <a:spcPct val="110000"/>
        </a:lnSpc>
        <a:spcBef>
          <a:spcPts val="150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ln>
            <a:noFill/>
          </a:ln>
          <a:solidFill>
            <a:srgbClr val="5E5E5E"/>
          </a:solidFill>
          <a:uFillTx/>
          <a:latin typeface="Montserrat Regular"/>
          <a:ea typeface="Montserrat Regular"/>
          <a:cs typeface="Montserrat Regular"/>
          <a:sym typeface="Montserrat Regular"/>
        </a:defRPr>
      </a:lvl4pPr>
      <a:lvl5pPr marL="0" marR="0" indent="342900" algn="l" defTabSz="308074" rtl="0" latinLnBrk="0">
        <a:lnSpc>
          <a:spcPct val="110000"/>
        </a:lnSpc>
        <a:spcBef>
          <a:spcPts val="150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ln>
            <a:noFill/>
          </a:ln>
          <a:solidFill>
            <a:srgbClr val="5E5E5E"/>
          </a:solidFill>
          <a:uFillTx/>
          <a:latin typeface="Montserrat Regular"/>
          <a:ea typeface="Montserrat Regular"/>
          <a:cs typeface="Montserrat Regular"/>
          <a:sym typeface="Montserrat Regular"/>
        </a:defRPr>
      </a:lvl5pPr>
      <a:lvl6pPr marL="0" marR="0" indent="428625" algn="l" defTabSz="308074" rtl="0" latinLnBrk="0">
        <a:lnSpc>
          <a:spcPct val="110000"/>
        </a:lnSpc>
        <a:spcBef>
          <a:spcPts val="150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ln>
            <a:noFill/>
          </a:ln>
          <a:solidFill>
            <a:srgbClr val="5E5E5E"/>
          </a:solidFill>
          <a:uFillTx/>
          <a:latin typeface="Montserrat Regular"/>
          <a:ea typeface="Montserrat Regular"/>
          <a:cs typeface="Montserrat Regular"/>
          <a:sym typeface="Montserrat Regular"/>
        </a:defRPr>
      </a:lvl6pPr>
      <a:lvl7pPr marL="0" marR="0" indent="514350" algn="l" defTabSz="308074" rtl="0" latinLnBrk="0">
        <a:lnSpc>
          <a:spcPct val="110000"/>
        </a:lnSpc>
        <a:spcBef>
          <a:spcPts val="150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ln>
            <a:noFill/>
          </a:ln>
          <a:solidFill>
            <a:srgbClr val="5E5E5E"/>
          </a:solidFill>
          <a:uFillTx/>
          <a:latin typeface="Montserrat Regular"/>
          <a:ea typeface="Montserrat Regular"/>
          <a:cs typeface="Montserrat Regular"/>
          <a:sym typeface="Montserrat Regular"/>
        </a:defRPr>
      </a:lvl7pPr>
      <a:lvl8pPr marL="0" marR="0" indent="600075" algn="l" defTabSz="308074" rtl="0" latinLnBrk="0">
        <a:lnSpc>
          <a:spcPct val="110000"/>
        </a:lnSpc>
        <a:spcBef>
          <a:spcPts val="150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ln>
            <a:noFill/>
          </a:ln>
          <a:solidFill>
            <a:srgbClr val="5E5E5E"/>
          </a:solidFill>
          <a:uFillTx/>
          <a:latin typeface="Montserrat Regular"/>
          <a:ea typeface="Montserrat Regular"/>
          <a:cs typeface="Montserrat Regular"/>
          <a:sym typeface="Montserrat Regular"/>
        </a:defRPr>
      </a:lvl8pPr>
      <a:lvl9pPr marL="0" marR="0" indent="685800" algn="l" defTabSz="308074" rtl="0" latinLnBrk="0">
        <a:lnSpc>
          <a:spcPct val="110000"/>
        </a:lnSpc>
        <a:spcBef>
          <a:spcPts val="150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ln>
            <a:noFill/>
          </a:ln>
          <a:solidFill>
            <a:srgbClr val="5E5E5E"/>
          </a:solidFill>
          <a:uFillTx/>
          <a:latin typeface="Montserrat Regular"/>
          <a:ea typeface="Montserrat Regular"/>
          <a:cs typeface="Montserrat Regular"/>
          <a:sym typeface="Montserrat Regular"/>
        </a:defRPr>
      </a:lvl9pPr>
    </p:bodyStyle>
    <p:otherStyle>
      <a:lvl1pPr marL="0" marR="0" indent="0" algn="ctr" defTabSz="308074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ctr" defTabSz="308074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ctr" defTabSz="308074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ctr" defTabSz="308074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ctr" defTabSz="308074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ctr" defTabSz="308074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ctr" defTabSz="308074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ctr" defTabSz="308074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ctr" defTabSz="308074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2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ID Title">
            <a:hlinkClick r:id="" action="ppaction://media"/>
            <a:extLst>
              <a:ext uri="{FF2B5EF4-FFF2-40B4-BE49-F238E27FC236}">
                <a16:creationId xmlns:a16="http://schemas.microsoft.com/office/drawing/2014/main" id="{F7CCAD42-2E89-F9D6-23A9-24312E280C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58" y="596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4411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hand holding a phone&#10;&#10;AI-generated content may be incorrect.">
            <a:extLst>
              <a:ext uri="{FF2B5EF4-FFF2-40B4-BE49-F238E27FC236}">
                <a16:creationId xmlns:a16="http://schemas.microsoft.com/office/drawing/2014/main" id="{5871DA0B-D668-EB1E-584C-637A7AC797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511182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FF2DF8-FBF9-1751-4E94-E1678E962E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575394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 shot of a car dashboard&#10;&#10;AI-generated content may be incorrect.">
            <a:extLst>
              <a:ext uri="{FF2B5EF4-FFF2-40B4-BE49-F238E27FC236}">
                <a16:creationId xmlns:a16="http://schemas.microsoft.com/office/drawing/2014/main" id="{E11C3321-810D-4AF1-0EA4-298260579B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653710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speaker&#10;&#10;AI-generated content may be incorrect.">
            <a:extLst>
              <a:ext uri="{FF2B5EF4-FFF2-40B4-BE49-F238E27FC236}">
                <a16:creationId xmlns:a16="http://schemas.microsoft.com/office/drawing/2014/main" id="{ED1F01F8-2A5A-F783-220D-29A7D3AD77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783219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erson looking at a speaker&#10;&#10;AI-generated content may be incorrect.">
            <a:extLst>
              <a:ext uri="{FF2B5EF4-FFF2-40B4-BE49-F238E27FC236}">
                <a16:creationId xmlns:a16="http://schemas.microsoft.com/office/drawing/2014/main" id="{C6257430-2B3C-54D8-3213-07747A3EEF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91507F9-AAF4-4F7D-2BC6-A46BBD575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7043" y="734221"/>
            <a:ext cx="3682093" cy="2667565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ts val="5625"/>
              </a:lnSpc>
            </a:pPr>
            <a:r>
              <a:rPr lang="en-AU" sz="6200"/>
              <a:t>Total</a:t>
            </a:r>
            <a:br>
              <a:rPr lang="en-AU" sz="6200"/>
            </a:br>
            <a:r>
              <a:rPr lang="en-AU" sz="6200"/>
              <a:t>Radio</a:t>
            </a:r>
            <a:br>
              <a:rPr lang="en-AU" sz="6200"/>
            </a:br>
            <a:r>
              <a:rPr lang="en-AU" sz="6200"/>
              <a:t>Trends</a:t>
            </a:r>
            <a:endParaRPr lang="en-US" sz="6200"/>
          </a:p>
        </p:txBody>
      </p:sp>
    </p:spTree>
    <p:extLst>
      <p:ext uri="{BB962C8B-B14F-4D97-AF65-F5344CB8AC3E}">
        <p14:creationId xmlns:p14="http://schemas.microsoft.com/office/powerpoint/2010/main" val="344483757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erson standing in front of a screen&#10;&#10;AI-generated content may be incorrect.">
            <a:extLst>
              <a:ext uri="{FF2B5EF4-FFF2-40B4-BE49-F238E27FC236}">
                <a16:creationId xmlns:a16="http://schemas.microsoft.com/office/drawing/2014/main" id="{8C6B4F0E-FD8F-C7F6-C75B-682B70157B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712018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E1709E-9B61-C134-BFF3-202B65BC59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 shot of a graph&#10;&#10;AI-generated content may be incorrect.">
            <a:extLst>
              <a:ext uri="{FF2B5EF4-FFF2-40B4-BE49-F238E27FC236}">
                <a16:creationId xmlns:a16="http://schemas.microsoft.com/office/drawing/2014/main" id="{D3C755D9-769E-E1CB-D124-682DF48966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Content Placeholder 14">
            <a:extLst>
              <a:ext uri="{FF2B5EF4-FFF2-40B4-BE49-F238E27FC236}">
                <a16:creationId xmlns:a16="http://schemas.microsoft.com/office/drawing/2014/main" id="{8110384D-1699-B827-FB87-36B3B7DFB704}"/>
              </a:ext>
            </a:extLst>
          </p:cNvPr>
          <p:cNvSpPr txBox="1">
            <a:spLocks/>
          </p:cNvSpPr>
          <p:nvPr/>
        </p:nvSpPr>
        <p:spPr>
          <a:xfrm>
            <a:off x="2667000" y="4724404"/>
            <a:ext cx="3640668" cy="57956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marR="0" indent="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1pPr>
            <a:lvl2pPr marL="0" marR="0" indent="85725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2pPr>
            <a:lvl3pPr marL="0" marR="0" indent="17145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3pPr>
            <a:lvl4pPr marL="0" marR="0" indent="257175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4pPr>
            <a:lvl5pPr marL="0" marR="0" indent="34290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5pPr>
            <a:lvl6pPr marL="0" marR="0" indent="428625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6pPr>
            <a:lvl7pPr marL="0" marR="0" indent="51435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7pPr>
            <a:lvl8pPr marL="0" marR="0" indent="600075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8pPr>
            <a:lvl9pPr marL="0" marR="0" indent="68580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9pPr>
          </a:lstStyle>
          <a:p>
            <a:pPr algn="ctr" hangingPunct="1"/>
            <a:r>
              <a:rPr lang="en-US" sz="800">
                <a:latin typeface="ZT Talk Exp"/>
              </a:rPr>
              <a:t>% Listening to AM/FM/DAB+ Radio in the last week. Total Australian Population 10+. </a:t>
            </a:r>
          </a:p>
        </p:txBody>
      </p:sp>
    </p:spTree>
    <p:extLst>
      <p:ext uri="{BB962C8B-B14F-4D97-AF65-F5344CB8AC3E}">
        <p14:creationId xmlns:p14="http://schemas.microsoft.com/office/powerpoint/2010/main" val="112945936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47B424-454A-4340-EBC3-0FCFF0634C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martphone Speaker Awareness">
            <a:extLst>
              <a:ext uri="{FF2B5EF4-FFF2-40B4-BE49-F238E27FC236}">
                <a16:creationId xmlns:a16="http://schemas.microsoft.com/office/drawing/2014/main" id="{B36ADD13-1B11-0B49-B023-A333A73620A8}"/>
              </a:ext>
            </a:extLst>
          </p:cNvPr>
          <p:cNvSpPr txBox="1">
            <a:spLocks/>
          </p:cNvSpPr>
          <p:nvPr/>
        </p:nvSpPr>
        <p:spPr>
          <a:xfrm>
            <a:off x="628650" y="306957"/>
            <a:ext cx="7886700" cy="46166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marR="0" indent="0" algn="l" defTabSz="64293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ZT Talk Exp" pitchFamily="2" charset="77"/>
                <a:ea typeface="+mn-ea"/>
                <a:cs typeface="Arial" panose="020B0604020202020204" pitchFamily="34" charset="0"/>
                <a:sym typeface="Montserrat Medium"/>
              </a:defRPr>
            </a:lvl1pPr>
            <a:lvl2pPr marL="0" marR="0" indent="85725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2pPr>
            <a:lvl3pPr marL="0" marR="0" indent="171450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3pPr>
            <a:lvl4pPr marL="0" marR="0" indent="257175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4pPr>
            <a:lvl5pPr marL="0" marR="0" indent="342900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5pPr>
            <a:lvl6pPr marL="0" marR="0" indent="428625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6pPr>
            <a:lvl7pPr marL="0" marR="0" indent="514350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7pPr>
            <a:lvl8pPr marL="0" marR="0" indent="600075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8pPr>
            <a:lvl9pPr marL="0" marR="0" indent="685800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9pPr>
          </a:lstStyle>
          <a:p>
            <a:pPr algn="ctr" hangingPunct="1"/>
            <a:endParaRPr lang="en-AU" sz="1725"/>
          </a:p>
        </p:txBody>
      </p:sp>
      <p:sp>
        <p:nvSpPr>
          <p:cNvPr id="13" name="Content Placeholder 14">
            <a:extLst>
              <a:ext uri="{FF2B5EF4-FFF2-40B4-BE49-F238E27FC236}">
                <a16:creationId xmlns:a16="http://schemas.microsoft.com/office/drawing/2014/main" id="{41F33DF9-6642-548A-378E-26A13E74D89C}"/>
              </a:ext>
            </a:extLst>
          </p:cNvPr>
          <p:cNvSpPr txBox="1">
            <a:spLocks/>
          </p:cNvSpPr>
          <p:nvPr/>
        </p:nvSpPr>
        <p:spPr>
          <a:xfrm>
            <a:off x="1239719" y="4207938"/>
            <a:ext cx="6664559" cy="57956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1pPr>
            <a:lvl2pPr marL="0" marR="0" indent="85725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2pPr>
            <a:lvl3pPr marL="0" marR="0" indent="17145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3pPr>
            <a:lvl4pPr marL="0" marR="0" indent="257175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4pPr>
            <a:lvl5pPr marL="0" marR="0" indent="34290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5pPr>
            <a:lvl6pPr marL="0" marR="0" indent="428625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6pPr>
            <a:lvl7pPr marL="0" marR="0" indent="51435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7pPr>
            <a:lvl8pPr marL="0" marR="0" indent="600075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8pPr>
            <a:lvl9pPr marL="0" marR="0" indent="68580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9pPr>
          </a:lstStyle>
          <a:p>
            <a:pPr algn="ctr" hangingPunct="1"/>
            <a:r>
              <a:rPr lang="en-US" sz="800"/>
              <a:t>% listened to Total Radio (AM/FM/DAB+) in the last week. Total Radio includes Broadcast and Streaming. Total Australian Population 10+. </a:t>
            </a:r>
          </a:p>
        </p:txBody>
      </p:sp>
      <p:graphicFrame>
        <p:nvGraphicFramePr>
          <p:cNvPr id="2" name="Smartphone Ownership">
            <a:extLst>
              <a:ext uri="{FF2B5EF4-FFF2-40B4-BE49-F238E27FC236}">
                <a16:creationId xmlns:a16="http://schemas.microsoft.com/office/drawing/2014/main" id="{36480E2D-53EB-382A-A189-BDD963123D3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67811942"/>
              </p:ext>
            </p:extLst>
          </p:nvPr>
        </p:nvGraphicFramePr>
        <p:xfrm>
          <a:off x="2396727" y="635315"/>
          <a:ext cx="4350545" cy="32442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itle 7">
            <a:extLst>
              <a:ext uri="{FF2B5EF4-FFF2-40B4-BE49-F238E27FC236}">
                <a16:creationId xmlns:a16="http://schemas.microsoft.com/office/drawing/2014/main" id="{7076D9CD-D23B-A457-7DBA-3A51BBB96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62261"/>
            <a:ext cx="7886700" cy="923330"/>
          </a:xfrm>
        </p:spPr>
        <p:txBody>
          <a:bodyPr/>
          <a:lstStyle/>
          <a:p>
            <a:pPr algn="ctr"/>
            <a:r>
              <a:rPr lang="en-US"/>
              <a:t>Radio’s Broad Appeal</a:t>
            </a:r>
            <a:br>
              <a:rPr lang="en-AU" sz="7200"/>
            </a:b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29004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Smartphone Ownership"/>
          <p:cNvGraphicFramePr/>
          <p:nvPr>
            <p:extLst>
              <p:ext uri="{D42A27DB-BD31-4B8C-83A1-F6EECF244321}">
                <p14:modId xmlns:p14="http://schemas.microsoft.com/office/powerpoint/2010/main" val="1589083328"/>
              </p:ext>
            </p:extLst>
          </p:nvPr>
        </p:nvGraphicFramePr>
        <p:xfrm>
          <a:off x="847838" y="762696"/>
          <a:ext cx="7343814" cy="33574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Smartphone Speaker Awareness"/>
          <p:cNvSpPr txBox="1">
            <a:spLocks/>
          </p:cNvSpPr>
          <p:nvPr/>
        </p:nvSpPr>
        <p:spPr>
          <a:xfrm>
            <a:off x="6794110" y="4137948"/>
            <a:ext cx="935326" cy="197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89" tIns="26789" rIns="26789" bIns="26789" anchor="t">
            <a:normAutofit/>
          </a:bodyPr>
          <a:lstStyle>
            <a:lvl1pPr marL="0" marR="0" indent="0" algn="l" defTabSz="64293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A5D96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1pPr>
            <a:lvl2pPr marL="0" marR="0" indent="2286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2pPr>
            <a:lvl3pPr marL="0" marR="0" indent="4572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3pPr>
            <a:lvl4pPr marL="0" marR="0" indent="6858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4pPr>
            <a:lvl5pPr marL="0" marR="0" indent="9144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5pPr>
            <a:lvl6pPr marL="0" marR="0" indent="11430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6pPr>
            <a:lvl7pPr marL="0" marR="0" indent="13716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7pPr>
            <a:lvl8pPr marL="0" marR="0" indent="16002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8pPr>
            <a:lvl9pPr marL="0" marR="0" indent="18288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9pPr>
          </a:lstStyle>
          <a:p>
            <a:pPr marL="0" marR="0" lvl="0" indent="0" algn="ctr" defTabSz="6429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75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T Talk Exp" pitchFamily="2" charset="77"/>
                <a:cs typeface="Arial" panose="020B0604020202020204" pitchFamily="34" charset="0"/>
                <a:sym typeface="Montserrat Medium"/>
              </a:rPr>
              <a:t>(Includes DAB+ radio)</a:t>
            </a:r>
          </a:p>
        </p:txBody>
      </p:sp>
      <p:sp>
        <p:nvSpPr>
          <p:cNvPr id="2" name="Content Placeholder 14">
            <a:extLst>
              <a:ext uri="{FF2B5EF4-FFF2-40B4-BE49-F238E27FC236}">
                <a16:creationId xmlns:a16="http://schemas.microsoft.com/office/drawing/2014/main" id="{E65BF7CD-325F-A5B6-CA24-1F8BC953B3A2}"/>
              </a:ext>
            </a:extLst>
          </p:cNvPr>
          <p:cNvSpPr txBox="1">
            <a:spLocks/>
          </p:cNvSpPr>
          <p:nvPr/>
        </p:nvSpPr>
        <p:spPr>
          <a:xfrm>
            <a:off x="2676977" y="4575639"/>
            <a:ext cx="3440360" cy="26629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marR="0" indent="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1pPr>
            <a:lvl2pPr marL="0" marR="0" indent="85725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2pPr>
            <a:lvl3pPr marL="0" marR="0" indent="17145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3pPr>
            <a:lvl4pPr marL="0" marR="0" indent="257175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4pPr>
            <a:lvl5pPr marL="0" marR="0" indent="34290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5pPr>
            <a:lvl6pPr marL="0" marR="0" indent="428625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6pPr>
            <a:lvl7pPr marL="0" marR="0" indent="51435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7pPr>
            <a:lvl8pPr marL="0" marR="0" indent="600075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8pPr>
            <a:lvl9pPr marL="0" marR="0" indent="68580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9pPr>
          </a:lstStyle>
          <a:p>
            <a:pPr marL="0" marR="0" lvl="0" indent="0" algn="ctr" defTabSz="308074" rtl="0" eaLnBrk="1" fontAlgn="auto" latinLnBrk="0" hangingPunct="1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T Talk Exp"/>
                <a:cs typeface="Montserrat Regular"/>
                <a:sym typeface="Montserrat Regular"/>
              </a:rPr>
              <a:t>% listened to </a:t>
            </a:r>
            <a:r>
              <a:rPr lang="en-US" sz="800">
                <a:solidFill>
                  <a:srgbClr val="FFFFFF"/>
                </a:solidFill>
                <a:latin typeface="ZT Talk Exp"/>
              </a:rPr>
              <a:t>AM</a:t>
            </a: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T Talk Exp"/>
                <a:cs typeface="Montserrat Regular"/>
                <a:sym typeface="Montserrat Regular"/>
              </a:rPr>
              <a:t>/</a:t>
            </a:r>
            <a:r>
              <a:rPr lang="en-US" sz="800">
                <a:solidFill>
                  <a:srgbClr val="FFFFFF"/>
                </a:solidFill>
                <a:latin typeface="ZT Talk Exp"/>
              </a:rPr>
              <a:t>FM</a:t>
            </a: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T Talk Exp"/>
                <a:cs typeface="Montserrat Regular"/>
                <a:sym typeface="Montserrat Regular"/>
              </a:rPr>
              <a:t> radio in the last week. Total </a:t>
            </a:r>
            <a:r>
              <a:rPr lang="en-US" sz="800">
                <a:solidFill>
                  <a:srgbClr val="FFFFFF"/>
                </a:solidFill>
                <a:latin typeface="ZT Talk Exp"/>
              </a:rPr>
              <a:t>populations</a:t>
            </a: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T Talk Exp"/>
                <a:cs typeface="Montserrat Regular"/>
                <a:sym typeface="Montserrat Regular"/>
              </a:rPr>
              <a:t>.</a:t>
            </a:r>
            <a:br>
              <a:rPr lang="en-US" sz="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ZT Talk Exp" pitchFamily="2" charset="77"/>
                <a:cs typeface="Montserrat Regular"/>
              </a:rPr>
            </a:b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T Talk Exp"/>
                <a:cs typeface="Montserrat Regular"/>
                <a:sym typeface="Montserrat Regular"/>
              </a:rPr>
              <a:t>Includes both over-the-air and online.</a:t>
            </a:r>
          </a:p>
        </p:txBody>
      </p:sp>
      <p:sp>
        <p:nvSpPr>
          <p:cNvPr id="3" name="Smartphone Speaker Awareness">
            <a:extLst>
              <a:ext uri="{FF2B5EF4-FFF2-40B4-BE49-F238E27FC236}">
                <a16:creationId xmlns:a16="http://schemas.microsoft.com/office/drawing/2014/main" id="{EA2A7E6A-023F-3927-D5CA-57D257EE3549}"/>
              </a:ext>
            </a:extLst>
          </p:cNvPr>
          <p:cNvSpPr txBox="1">
            <a:spLocks/>
          </p:cNvSpPr>
          <p:nvPr/>
        </p:nvSpPr>
        <p:spPr>
          <a:xfrm>
            <a:off x="628650" y="281967"/>
            <a:ext cx="7886700" cy="430887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marL="0" marR="0" indent="0" algn="l" defTabSz="64293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ZT Talk Exp" pitchFamily="2" charset="77"/>
                <a:ea typeface="+mn-ea"/>
                <a:cs typeface="Arial" panose="020B0604020202020204" pitchFamily="34" charset="0"/>
                <a:sym typeface="Montserrat Medium"/>
              </a:defRPr>
            </a:lvl1pPr>
            <a:lvl2pPr marL="0" marR="0" indent="85725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2pPr>
            <a:lvl3pPr marL="0" marR="0" indent="171450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3pPr>
            <a:lvl4pPr marL="0" marR="0" indent="257175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4pPr>
            <a:lvl5pPr marL="0" marR="0" indent="342900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5pPr>
            <a:lvl6pPr marL="0" marR="0" indent="428625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6pPr>
            <a:lvl7pPr marL="0" marR="0" indent="514350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7pPr>
            <a:lvl8pPr marL="0" marR="0" indent="600075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8pPr>
            <a:lvl9pPr marL="0" marR="0" indent="685800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9pPr>
          </a:lstStyle>
          <a:p>
            <a:pPr marL="0" marR="0" lvl="0" indent="0" algn="ctr" defTabSz="6429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T Talk Exp" pitchFamily="2" charset="77"/>
                <a:cs typeface="Arial" panose="020B0604020202020204" pitchFamily="34" charset="0"/>
                <a:sym typeface="Montserrat Medium"/>
              </a:rPr>
              <a:t>On Top Down Under</a:t>
            </a:r>
            <a:endParaRPr kumimoji="0" lang="en-AU" sz="1600" b="1" i="0" u="none" strike="noStrike" kern="0" cap="none" spc="0" normalizeH="0" baseline="0" noProof="0">
              <a:ln>
                <a:noFill/>
              </a:ln>
              <a:solidFill>
                <a:srgbClr val="33BEF2"/>
              </a:solidFill>
              <a:effectLst/>
              <a:uLnTx/>
              <a:uFillTx/>
              <a:latin typeface="ZT Talk Exp" pitchFamily="2" charset="77"/>
              <a:cs typeface="Arial" panose="020B0604020202020204" pitchFamily="34" charset="0"/>
              <a:sym typeface="Montserrat Medium"/>
            </a:endParaRPr>
          </a:p>
        </p:txBody>
      </p:sp>
      <p:sp>
        <p:nvSpPr>
          <p:cNvPr id="4" name="Smartphone Speaker Awareness">
            <a:extLst>
              <a:ext uri="{FF2B5EF4-FFF2-40B4-BE49-F238E27FC236}">
                <a16:creationId xmlns:a16="http://schemas.microsoft.com/office/drawing/2014/main" id="{5B93E0E4-BE06-D5AE-E1FD-E40AB0822B64}"/>
              </a:ext>
            </a:extLst>
          </p:cNvPr>
          <p:cNvSpPr txBox="1">
            <a:spLocks/>
          </p:cNvSpPr>
          <p:nvPr/>
        </p:nvSpPr>
        <p:spPr>
          <a:xfrm>
            <a:off x="1700784" y="730510"/>
            <a:ext cx="5742432" cy="21544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marR="0" indent="0" algn="l" defTabSz="64293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ZT Talk Exp" pitchFamily="2" charset="77"/>
                <a:ea typeface="+mn-ea"/>
                <a:cs typeface="Arial" panose="020B0604020202020204" pitchFamily="34" charset="0"/>
                <a:sym typeface="Montserrat Medium"/>
              </a:defRPr>
            </a:lvl1pPr>
            <a:lvl2pPr marL="0" marR="0" indent="85725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2pPr>
            <a:lvl3pPr marL="0" marR="0" indent="171450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3pPr>
            <a:lvl4pPr marL="0" marR="0" indent="257175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4pPr>
            <a:lvl5pPr marL="0" marR="0" indent="342900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5pPr>
            <a:lvl6pPr marL="0" marR="0" indent="428625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6pPr>
            <a:lvl7pPr marL="0" marR="0" indent="514350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7pPr>
            <a:lvl8pPr marL="0" marR="0" indent="600075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8pPr>
            <a:lvl9pPr marL="0" marR="0" indent="685800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9pPr>
          </a:lstStyle>
          <a:p>
            <a:pPr marL="0" marR="0" lvl="0" indent="0" algn="ctr" defTabSz="6429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T Talk Med Exp"/>
                <a:cs typeface="Arial"/>
                <a:sym typeface="Montserrat Medium"/>
              </a:rPr>
              <a:t>Australian Radio reaches 34% more of the population than the </a:t>
            </a:r>
            <a:r>
              <a:rPr lang="en-US" sz="1400" b="0">
                <a:latin typeface="ZT Talk Med Exp"/>
                <a:cs typeface="Arial"/>
              </a:rPr>
              <a:t>U.S.</a:t>
            </a:r>
            <a:endParaRPr kumimoji="0" lang="en-AU" sz="1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T Talk Med Exp" pitchFamily="2" charset="77"/>
              <a:cs typeface="Arial" panose="020B0604020202020204" pitchFamily="34" charset="0"/>
              <a:sym typeface="Montserrat Medium"/>
            </a:endParaRPr>
          </a:p>
        </p:txBody>
      </p:sp>
      <p:sp>
        <p:nvSpPr>
          <p:cNvPr id="8" name="Smartphone Speaker Awareness">
            <a:extLst>
              <a:ext uri="{FF2B5EF4-FFF2-40B4-BE49-F238E27FC236}">
                <a16:creationId xmlns:a16="http://schemas.microsoft.com/office/drawing/2014/main" id="{6C2F0655-3223-6014-72F0-E5C2B25C9DE7}"/>
              </a:ext>
            </a:extLst>
          </p:cNvPr>
          <p:cNvSpPr txBox="1">
            <a:spLocks/>
          </p:cNvSpPr>
          <p:nvPr/>
        </p:nvSpPr>
        <p:spPr>
          <a:xfrm>
            <a:off x="4992624" y="4136716"/>
            <a:ext cx="935326" cy="197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89" tIns="26789" rIns="26789" bIns="26789" anchor="t">
            <a:normAutofit/>
          </a:bodyPr>
          <a:lstStyle>
            <a:lvl1pPr marL="0" marR="0" indent="0" algn="l" defTabSz="64293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A5D96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1pPr>
            <a:lvl2pPr marL="0" marR="0" indent="2286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2pPr>
            <a:lvl3pPr marL="0" marR="0" indent="4572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3pPr>
            <a:lvl4pPr marL="0" marR="0" indent="6858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4pPr>
            <a:lvl5pPr marL="0" marR="0" indent="9144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5pPr>
            <a:lvl6pPr marL="0" marR="0" indent="11430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6pPr>
            <a:lvl7pPr marL="0" marR="0" indent="13716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7pPr>
            <a:lvl8pPr marL="0" marR="0" indent="16002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8pPr>
            <a:lvl9pPr marL="0" marR="0" indent="18288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9pPr>
          </a:lstStyle>
          <a:p>
            <a:pPr marL="0" marR="0" lvl="0" indent="0" algn="ctr" defTabSz="6429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75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T Talk Exp" pitchFamily="2" charset="77"/>
                <a:cs typeface="Arial" panose="020B0604020202020204" pitchFamily="34" charset="0"/>
                <a:sym typeface="Montserrat Medium"/>
              </a:rPr>
              <a:t>(Includes DAB radio)</a:t>
            </a:r>
          </a:p>
        </p:txBody>
      </p:sp>
    </p:spTree>
    <p:extLst>
      <p:ext uri="{BB962C8B-B14F-4D97-AF65-F5344CB8AC3E}">
        <p14:creationId xmlns:p14="http://schemas.microsoft.com/office/powerpoint/2010/main" val="819729613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in a car smiling&#10;&#10;AI-generated content may be incorrect.">
            <a:extLst>
              <a:ext uri="{FF2B5EF4-FFF2-40B4-BE49-F238E27FC236}">
                <a16:creationId xmlns:a16="http://schemas.microsoft.com/office/drawing/2014/main" id="{234B3712-AE4D-B61B-8FD6-6C78016AC2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6590797-852C-2A5B-431D-8A06A96C3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2143" y="1087818"/>
            <a:ext cx="3682093" cy="14839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ts val="5625"/>
              </a:lnSpc>
            </a:pPr>
            <a:r>
              <a:rPr lang="en-AU" sz="6200"/>
              <a:t>In-car</a:t>
            </a:r>
            <a:br>
              <a:rPr lang="en-AU" sz="6200"/>
            </a:br>
            <a:r>
              <a:rPr lang="en-AU" sz="6200"/>
              <a:t>Audio</a:t>
            </a:r>
            <a:endParaRPr lang="en-US" sz="6200"/>
          </a:p>
        </p:txBody>
      </p:sp>
    </p:spTree>
    <p:extLst>
      <p:ext uri="{BB962C8B-B14F-4D97-AF65-F5344CB8AC3E}">
        <p14:creationId xmlns:p14="http://schemas.microsoft.com/office/powerpoint/2010/main" val="985734208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martphone Speaker Awareness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anchor="t">
            <a:noAutofit/>
          </a:bodyPr>
          <a:lstStyle>
            <a:lvl1pPr defTabSz="642937">
              <a:defRPr spc="0"/>
            </a:lvl1pPr>
          </a:lstStyle>
          <a:p>
            <a:pPr>
              <a:lnSpc>
                <a:spcPct val="150000"/>
              </a:lnSpc>
            </a:pPr>
            <a:r>
              <a:rPr lang="en-AU" spc="-83">
                <a:latin typeface="ZT Talk Exp"/>
                <a:cs typeface="Arial"/>
              </a:rPr>
              <a:t>Executive Summary</a:t>
            </a:r>
            <a:br>
              <a:rPr lang="en-AU" sz="1500">
                <a:latin typeface="ZT Talk Exp"/>
              </a:rPr>
            </a:br>
            <a:br>
              <a:rPr lang="en-AU" sz="900">
                <a:latin typeface="ZT Talk Exp"/>
                <a:cs typeface="Arial"/>
              </a:rPr>
            </a:br>
            <a:r>
              <a:rPr lang="en-AU" sz="1200" b="0">
                <a:latin typeface="ZT Talk Exp"/>
                <a:cs typeface="Arial"/>
              </a:rPr>
              <a:t>Australia's Audio Affection Grows Stronger with Radio Leading the Charge, as Online Listening Surges.</a:t>
            </a:r>
            <a:br>
              <a:rPr lang="en-AU" sz="1200" b="0">
                <a:latin typeface="ZT Talk Exp"/>
                <a:cs typeface="Arial"/>
              </a:rPr>
            </a:br>
            <a:br>
              <a:rPr lang="en-AU" sz="1200" b="0">
                <a:latin typeface="ZT Talk Exp"/>
                <a:cs typeface="Arial"/>
              </a:rPr>
            </a:br>
            <a:r>
              <a:rPr lang="en-AU" sz="1200" b="0">
                <a:latin typeface="ZT Talk Exp"/>
                <a:cs typeface="Arial"/>
              </a:rPr>
              <a:t>🎧 Commercial Radio reaches 15 million Australians weekly. </a:t>
            </a:r>
            <a:br>
              <a:rPr lang="en-AU" sz="1200" b="0"/>
            </a:br>
            <a:r>
              <a:rPr lang="en-AU" sz="1200" b="0">
                <a:latin typeface="ZT Talk Exp"/>
                <a:cs typeface="Arial"/>
              </a:rPr>
              <a:t>🎧 4x more Australians listen to Commercial Radio than ad-supported Spotify. </a:t>
            </a:r>
            <a:br>
              <a:rPr lang="en-AU" sz="1200" b="0"/>
            </a:br>
            <a:r>
              <a:rPr lang="en-AU" sz="1200" b="0">
                <a:latin typeface="ZT Talk Exp"/>
                <a:cs typeface="Arial"/>
              </a:rPr>
              <a:t>🎧 One in three Australians aged 25-54 stream radio each week, up 6.5% from 2024. </a:t>
            </a:r>
            <a:br>
              <a:rPr lang="en-AU" sz="1200" b="0"/>
            </a:br>
            <a:r>
              <a:rPr lang="en-AU" sz="1200" b="0">
                <a:latin typeface="ZT Talk Exp"/>
                <a:cs typeface="Arial"/>
              </a:rPr>
              <a:t>🎧 More than half (52%) of Australians consume </a:t>
            </a:r>
            <a:r>
              <a:rPr lang="en-AU" sz="1200" b="0">
                <a:solidFill>
                  <a:schemeClr val="tx1"/>
                </a:solidFill>
                <a:latin typeface="ZT Talk Exp"/>
                <a:cs typeface="Arial"/>
              </a:rPr>
              <a:t>podcasts monthly, up 8% year-on-year. </a:t>
            </a:r>
            <a:br>
              <a:rPr lang="en-AU" sz="1200" b="0">
                <a:solidFill>
                  <a:schemeClr val="tx1"/>
                </a:solidFill>
                <a:latin typeface="ZT Talk Exp"/>
                <a:cs typeface="Arial"/>
              </a:rPr>
            </a:br>
            <a:r>
              <a:rPr lang="en-AU" sz="1200" b="0">
                <a:latin typeface="ZT Talk Exp"/>
                <a:cs typeface="Arial"/>
              </a:rPr>
              <a:t>🎧 Radio remains the dominant in-car audio choic</a:t>
            </a:r>
            <a:r>
              <a:rPr lang="en-AU" sz="1200" b="0">
                <a:solidFill>
                  <a:schemeClr val="tx1"/>
                </a:solidFill>
                <a:latin typeface="ZT Talk Exp"/>
                <a:cs typeface="Arial"/>
              </a:rPr>
              <a:t>e, with 84% listening each month. </a:t>
            </a:r>
            <a:r>
              <a:rPr lang="en-AU" sz="1200" b="0">
                <a:latin typeface="ZT Talk Exp"/>
                <a:cs typeface="Arial"/>
              </a:rPr>
              <a:t> </a:t>
            </a:r>
            <a:br>
              <a:rPr lang="en-AU" sz="1200" b="0"/>
            </a:br>
            <a:r>
              <a:rPr lang="en-AU" sz="1200" b="0">
                <a:latin typeface="ZT Talk Exp"/>
                <a:cs typeface="Arial"/>
              </a:rPr>
              <a:t>🎧 More than one-in-four Australians now stream radio in their car.</a:t>
            </a:r>
            <a:br>
              <a:rPr lang="en-AU" sz="1200" b="0"/>
            </a:br>
            <a:r>
              <a:rPr lang="en-AU" sz="1200" b="0">
                <a:latin typeface="ZT Talk Exp"/>
                <a:cs typeface="Arial"/>
              </a:rPr>
              <a:t>🎧 Four-in-ten Australians now own at least one smart speaker, up 43% in the past two years.</a:t>
            </a:r>
            <a:br>
              <a:rPr lang="en-AU" sz="1200"/>
            </a:br>
            <a:br>
              <a:rPr lang="en-AU" sz="900">
                <a:latin typeface="ZT Talk Exp"/>
              </a:rPr>
            </a:br>
            <a:br>
              <a:rPr lang="en-AU" sz="900">
                <a:latin typeface="ZT Talk Exp"/>
              </a:rPr>
            </a:br>
            <a:endParaRPr lang="en-US" sz="900">
              <a:highlight>
                <a:srgbClr val="00FF00"/>
              </a:highlight>
              <a:latin typeface="ZT Talk Exp"/>
              <a:cs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470554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screenshot of a music source&#10;&#10;AI-generated content may be incorrect.">
            <a:extLst>
              <a:ext uri="{FF2B5EF4-FFF2-40B4-BE49-F238E27FC236}">
                <a16:creationId xmlns:a16="http://schemas.microsoft.com/office/drawing/2014/main" id="{2BE511C7-705C-80B1-EF38-3D20BBC538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204465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" name="Smartphone Ownership"/>
          <p:cNvGraphicFramePr/>
          <p:nvPr>
            <p:extLst>
              <p:ext uri="{D42A27DB-BD31-4B8C-83A1-F6EECF244321}">
                <p14:modId xmlns:p14="http://schemas.microsoft.com/office/powerpoint/2010/main" val="3411941392"/>
              </p:ext>
            </p:extLst>
          </p:nvPr>
        </p:nvGraphicFramePr>
        <p:xfrm>
          <a:off x="900093" y="712855"/>
          <a:ext cx="7343814" cy="3468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Smartphone Speaker Awareness"/>
          <p:cNvSpPr txBox="1">
            <a:spLocks/>
          </p:cNvSpPr>
          <p:nvPr/>
        </p:nvSpPr>
        <p:spPr>
          <a:xfrm>
            <a:off x="6668540" y="4194905"/>
            <a:ext cx="1248544" cy="1396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89" tIns="26789" rIns="26789" bIns="26789" anchor="t">
            <a:noAutofit/>
          </a:bodyPr>
          <a:lstStyle>
            <a:lvl1pPr marL="0" marR="0" indent="0" algn="l" defTabSz="64293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A5D96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1pPr>
            <a:lvl2pPr marL="0" marR="0" indent="2286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2pPr>
            <a:lvl3pPr marL="0" marR="0" indent="4572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3pPr>
            <a:lvl4pPr marL="0" marR="0" indent="6858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4pPr>
            <a:lvl5pPr marL="0" marR="0" indent="9144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5pPr>
            <a:lvl6pPr marL="0" marR="0" indent="11430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6pPr>
            <a:lvl7pPr marL="0" marR="0" indent="13716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7pPr>
            <a:lvl8pPr marL="0" marR="0" indent="16002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8pPr>
            <a:lvl9pPr marL="0" marR="0" indent="18288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9pPr>
          </a:lstStyle>
          <a:p>
            <a:pPr algn="ctr" hangingPunct="1"/>
            <a:r>
              <a:rPr lang="en-US" sz="800">
                <a:solidFill>
                  <a:schemeClr val="tx1"/>
                </a:solidFill>
                <a:latin typeface="ZT Talk Exp" pitchFamily="2" charset="77"/>
                <a:cs typeface="Arial" panose="020B0604020202020204" pitchFamily="34" charset="0"/>
              </a:rPr>
              <a:t>(Includes DAB+ radio)</a:t>
            </a:r>
          </a:p>
        </p:txBody>
      </p:sp>
      <p:sp>
        <p:nvSpPr>
          <p:cNvPr id="4" name="Smartphone Speaker Awareness">
            <a:extLst>
              <a:ext uri="{FF2B5EF4-FFF2-40B4-BE49-F238E27FC236}">
                <a16:creationId xmlns:a16="http://schemas.microsoft.com/office/drawing/2014/main" id="{ECEEC28C-A7C6-4F79-2511-6D7AC17F1B86}"/>
              </a:ext>
            </a:extLst>
          </p:cNvPr>
          <p:cNvSpPr txBox="1">
            <a:spLocks/>
          </p:cNvSpPr>
          <p:nvPr/>
        </p:nvSpPr>
        <p:spPr>
          <a:xfrm>
            <a:off x="4825117" y="4181154"/>
            <a:ext cx="1355764" cy="270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89" tIns="26789" rIns="26789" bIns="26789" anchor="t">
            <a:noAutofit/>
          </a:bodyPr>
          <a:lstStyle>
            <a:lvl1pPr marL="0" marR="0" indent="0" algn="l" defTabSz="64293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A5D96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1pPr>
            <a:lvl2pPr marL="0" marR="0" indent="2286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2pPr>
            <a:lvl3pPr marL="0" marR="0" indent="4572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3pPr>
            <a:lvl4pPr marL="0" marR="0" indent="6858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4pPr>
            <a:lvl5pPr marL="0" marR="0" indent="9144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5pPr>
            <a:lvl6pPr marL="0" marR="0" indent="11430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6pPr>
            <a:lvl7pPr marL="0" marR="0" indent="13716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7pPr>
            <a:lvl8pPr marL="0" marR="0" indent="16002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8pPr>
            <a:lvl9pPr marL="0" marR="0" indent="18288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9pPr>
          </a:lstStyle>
          <a:p>
            <a:pPr algn="ctr" hangingPunct="1"/>
            <a:r>
              <a:rPr lang="en-US" sz="800">
                <a:solidFill>
                  <a:schemeClr val="tx1"/>
                </a:solidFill>
                <a:latin typeface="ZT Talk Exp" pitchFamily="2" charset="77"/>
                <a:cs typeface="Arial" panose="020B0604020202020204" pitchFamily="34" charset="0"/>
              </a:rPr>
              <a:t>(Includes DAB radio)</a:t>
            </a:r>
          </a:p>
        </p:txBody>
      </p:sp>
      <p:sp>
        <p:nvSpPr>
          <p:cNvPr id="7" name="Smartphone Speaker Awareness">
            <a:extLst>
              <a:ext uri="{FF2B5EF4-FFF2-40B4-BE49-F238E27FC236}">
                <a16:creationId xmlns:a16="http://schemas.microsoft.com/office/drawing/2014/main" id="{7DF5EF12-F060-05A9-86DB-E597C5E9EFBB}"/>
              </a:ext>
            </a:extLst>
          </p:cNvPr>
          <p:cNvSpPr txBox="1">
            <a:spLocks/>
          </p:cNvSpPr>
          <p:nvPr/>
        </p:nvSpPr>
        <p:spPr>
          <a:xfrm>
            <a:off x="628650" y="281967"/>
            <a:ext cx="7886700" cy="430887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marL="0" marR="0" indent="0" algn="l" defTabSz="64293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ZT Talk Exp" pitchFamily="2" charset="77"/>
                <a:ea typeface="+mn-ea"/>
                <a:cs typeface="Arial" panose="020B0604020202020204" pitchFamily="34" charset="0"/>
                <a:sym typeface="Montserrat Medium"/>
              </a:defRPr>
            </a:lvl1pPr>
            <a:lvl2pPr marL="0" marR="0" indent="85725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2pPr>
            <a:lvl3pPr marL="0" marR="0" indent="171450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3pPr>
            <a:lvl4pPr marL="0" marR="0" indent="257175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4pPr>
            <a:lvl5pPr marL="0" marR="0" indent="342900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5pPr>
            <a:lvl6pPr marL="0" marR="0" indent="428625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6pPr>
            <a:lvl7pPr marL="0" marR="0" indent="514350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7pPr>
            <a:lvl8pPr marL="0" marR="0" indent="600075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8pPr>
            <a:lvl9pPr marL="0" marR="0" indent="685800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9pPr>
          </a:lstStyle>
          <a:p>
            <a:pPr algn="ctr" hangingPunct="1"/>
            <a:r>
              <a:rPr lang="en-US" sz="2800"/>
              <a:t>AM/FM/DAB+ Radio Usage in Car</a:t>
            </a:r>
            <a:endParaRPr lang="en-AU" sz="1600">
              <a:solidFill>
                <a:schemeClr val="accent4"/>
              </a:solidFill>
            </a:endParaRPr>
          </a:p>
        </p:txBody>
      </p:sp>
      <p:sp>
        <p:nvSpPr>
          <p:cNvPr id="11" name="Smartphone Speaker Awareness">
            <a:extLst>
              <a:ext uri="{FF2B5EF4-FFF2-40B4-BE49-F238E27FC236}">
                <a16:creationId xmlns:a16="http://schemas.microsoft.com/office/drawing/2014/main" id="{EB00EA53-22D7-1F62-02DE-9478F437BF1F}"/>
              </a:ext>
            </a:extLst>
          </p:cNvPr>
          <p:cNvSpPr txBox="1">
            <a:spLocks/>
          </p:cNvSpPr>
          <p:nvPr/>
        </p:nvSpPr>
        <p:spPr>
          <a:xfrm>
            <a:off x="949123" y="712854"/>
            <a:ext cx="7245754" cy="293693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89" tIns="26789" rIns="26789" bIns="26789" anchor="t">
            <a:noAutofit/>
          </a:bodyPr>
          <a:lstStyle>
            <a:lvl1pPr marL="0" marR="0" indent="0" algn="l" defTabSz="64293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600" b="0" i="0" u="none" strike="noStrike" cap="none" spc="0" baseline="0">
                <a:ln>
                  <a:noFill/>
                </a:ln>
                <a:solidFill>
                  <a:srgbClr val="0A5D96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1pPr>
            <a:lvl2pPr marL="0" marR="0" indent="2286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2pPr>
            <a:lvl3pPr marL="0" marR="0" indent="4572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3pPr>
            <a:lvl4pPr marL="0" marR="0" indent="6858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4pPr>
            <a:lvl5pPr marL="0" marR="0" indent="9144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5pPr>
            <a:lvl6pPr marL="0" marR="0" indent="11430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6pPr>
            <a:lvl7pPr marL="0" marR="0" indent="13716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7pPr>
            <a:lvl8pPr marL="0" marR="0" indent="16002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8pPr>
            <a:lvl9pPr marL="0" marR="0" indent="18288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9pPr>
          </a:lstStyle>
          <a:p>
            <a:pPr algn="ctr" hangingPunct="1"/>
            <a:r>
              <a:rPr lang="en-US" sz="1050">
                <a:solidFill>
                  <a:schemeClr val="tx1"/>
                </a:solidFill>
                <a:latin typeface="ZT Talk Exp"/>
                <a:cs typeface="Arial"/>
              </a:rPr>
              <a:t>% ever use AM/FM/DAB+ radio in car</a:t>
            </a:r>
          </a:p>
        </p:txBody>
      </p:sp>
      <p:sp>
        <p:nvSpPr>
          <p:cNvPr id="12" name="Content Placeholder 14">
            <a:extLst>
              <a:ext uri="{FF2B5EF4-FFF2-40B4-BE49-F238E27FC236}">
                <a16:creationId xmlns:a16="http://schemas.microsoft.com/office/drawing/2014/main" id="{F127F692-FEF8-9AE8-F8D3-C1B909B42440}"/>
              </a:ext>
            </a:extLst>
          </p:cNvPr>
          <p:cNvSpPr txBox="1">
            <a:spLocks/>
          </p:cNvSpPr>
          <p:nvPr/>
        </p:nvSpPr>
        <p:spPr>
          <a:xfrm>
            <a:off x="2731841" y="4730663"/>
            <a:ext cx="3440360" cy="13087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marR="0" indent="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1pPr>
            <a:lvl2pPr marL="0" marR="0" indent="85725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2pPr>
            <a:lvl3pPr marL="0" marR="0" indent="17145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3pPr>
            <a:lvl4pPr marL="0" marR="0" indent="257175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4pPr>
            <a:lvl5pPr marL="0" marR="0" indent="34290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5pPr>
            <a:lvl6pPr marL="0" marR="0" indent="428625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6pPr>
            <a:lvl7pPr marL="0" marR="0" indent="51435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7pPr>
            <a:lvl8pPr marL="0" marR="0" indent="600075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8pPr>
            <a:lvl9pPr marL="0" marR="0" indent="68580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9pPr>
          </a:lstStyle>
          <a:p>
            <a:pPr algn="ctr" hangingPunct="1"/>
            <a:r>
              <a:rPr lang="en-US" sz="800">
                <a:latin typeface="ZT Talk Exp"/>
              </a:rPr>
              <a:t>AU Base: 18+ and Has Driven/Ridden in Car in last month: 86%</a:t>
            </a:r>
          </a:p>
        </p:txBody>
      </p:sp>
    </p:spTree>
    <p:extLst>
      <p:ext uri="{BB962C8B-B14F-4D97-AF65-F5344CB8AC3E}">
        <p14:creationId xmlns:p14="http://schemas.microsoft.com/office/powerpoint/2010/main" val="2272843308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with a beard&#10;&#10;AI-generated content may be incorrect.">
            <a:extLst>
              <a:ext uri="{FF2B5EF4-FFF2-40B4-BE49-F238E27FC236}">
                <a16:creationId xmlns:a16="http://schemas.microsoft.com/office/drawing/2014/main" id="{EBB253D7-3D8A-439F-3B8D-22BCD481A6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9144001" cy="51435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593977C-664C-5FE4-1D56-FDFC0EF9C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43" y="1100518"/>
            <a:ext cx="4160157" cy="7657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5625"/>
              </a:lnSpc>
            </a:pPr>
            <a:r>
              <a:rPr lang="en-AU" sz="6200"/>
              <a:t>Streaming</a:t>
            </a:r>
            <a:endParaRPr lang="en-US" sz="6200"/>
          </a:p>
        </p:txBody>
      </p:sp>
    </p:spTree>
    <p:extLst>
      <p:ext uri="{BB962C8B-B14F-4D97-AF65-F5344CB8AC3E}">
        <p14:creationId xmlns:p14="http://schemas.microsoft.com/office/powerpoint/2010/main" val="1049147083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2" name="Smartphone Ownership"/>
          <p:cNvGraphicFramePr/>
          <p:nvPr/>
        </p:nvGraphicFramePr>
        <p:xfrm>
          <a:off x="579571" y="540616"/>
          <a:ext cx="7859373" cy="36382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Smartphone Speaker Awareness">
            <a:extLst>
              <a:ext uri="{FF2B5EF4-FFF2-40B4-BE49-F238E27FC236}">
                <a16:creationId xmlns:a16="http://schemas.microsoft.com/office/drawing/2014/main" id="{7D0A76F2-CF70-6752-61BF-03AAD5684D4C}"/>
              </a:ext>
            </a:extLst>
          </p:cNvPr>
          <p:cNvSpPr txBox="1">
            <a:spLocks/>
          </p:cNvSpPr>
          <p:nvPr/>
        </p:nvSpPr>
        <p:spPr>
          <a:xfrm>
            <a:off x="628650" y="281967"/>
            <a:ext cx="7886700" cy="430887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marL="0" marR="0" indent="0" algn="l" defTabSz="64293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ZT Talk Exp" pitchFamily="2" charset="77"/>
                <a:ea typeface="+mn-ea"/>
                <a:cs typeface="Arial" panose="020B0604020202020204" pitchFamily="34" charset="0"/>
                <a:sym typeface="Montserrat Medium"/>
              </a:defRPr>
            </a:lvl1pPr>
            <a:lvl2pPr marL="0" marR="0" indent="85725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2pPr>
            <a:lvl3pPr marL="0" marR="0" indent="171450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3pPr>
            <a:lvl4pPr marL="0" marR="0" indent="257175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4pPr>
            <a:lvl5pPr marL="0" marR="0" indent="342900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5pPr>
            <a:lvl6pPr marL="0" marR="0" indent="428625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6pPr>
            <a:lvl7pPr marL="0" marR="0" indent="514350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7pPr>
            <a:lvl8pPr marL="0" marR="0" indent="600075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8pPr>
            <a:lvl9pPr marL="0" marR="0" indent="685800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9pPr>
          </a:lstStyle>
          <a:p>
            <a:pPr algn="ctr" hangingPunct="1"/>
            <a:r>
              <a:rPr lang="en-US" sz="2800">
                <a:latin typeface="ZT Talk Exp"/>
                <a:cs typeface="Arial"/>
              </a:rPr>
              <a:t>Monthly Streaming Audio Listening</a:t>
            </a:r>
            <a:endParaRPr lang="en-AU" sz="1600">
              <a:solidFill>
                <a:schemeClr val="accent4"/>
              </a:solidFill>
              <a:latin typeface="ZT Talk Exp"/>
              <a:cs typeface="Arial"/>
            </a:endParaRPr>
          </a:p>
        </p:txBody>
      </p:sp>
      <p:sp>
        <p:nvSpPr>
          <p:cNvPr id="6" name="Smartphone Speaker Awareness">
            <a:extLst>
              <a:ext uri="{FF2B5EF4-FFF2-40B4-BE49-F238E27FC236}">
                <a16:creationId xmlns:a16="http://schemas.microsoft.com/office/drawing/2014/main" id="{10F8BBA9-C77B-6723-0FF2-ACB2BEFDEAB3}"/>
              </a:ext>
            </a:extLst>
          </p:cNvPr>
          <p:cNvSpPr txBox="1">
            <a:spLocks/>
          </p:cNvSpPr>
          <p:nvPr/>
        </p:nvSpPr>
        <p:spPr>
          <a:xfrm>
            <a:off x="949123" y="712854"/>
            <a:ext cx="7245754" cy="293693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89" tIns="26789" rIns="26789" bIns="26789" anchor="t">
            <a:noAutofit/>
          </a:bodyPr>
          <a:lstStyle>
            <a:lvl1pPr marL="0" marR="0" indent="0" algn="l" defTabSz="64293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600" b="0" i="0" u="none" strike="noStrike" cap="none" spc="0" baseline="0">
                <a:ln>
                  <a:noFill/>
                </a:ln>
                <a:solidFill>
                  <a:srgbClr val="0A5D96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1pPr>
            <a:lvl2pPr marL="0" marR="0" indent="2286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2pPr>
            <a:lvl3pPr marL="0" marR="0" indent="4572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3pPr>
            <a:lvl4pPr marL="0" marR="0" indent="6858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4pPr>
            <a:lvl5pPr marL="0" marR="0" indent="9144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5pPr>
            <a:lvl6pPr marL="0" marR="0" indent="11430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6pPr>
            <a:lvl7pPr marL="0" marR="0" indent="13716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7pPr>
            <a:lvl8pPr marL="0" marR="0" indent="16002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8pPr>
            <a:lvl9pPr marL="0" marR="0" indent="18288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9pPr>
          </a:lstStyle>
          <a:p>
            <a:pPr algn="ctr" hangingPunct="1"/>
            <a:r>
              <a:rPr lang="en-US" sz="1050">
                <a:solidFill>
                  <a:schemeClr val="tx1"/>
                </a:solidFill>
                <a:latin typeface="ZT Talk Exp" pitchFamily="2" charset="77"/>
                <a:cs typeface="Arial" panose="020B0604020202020204" pitchFamily="34" charset="0"/>
              </a:rPr>
              <a:t>% listened to online audio in last month</a:t>
            </a:r>
          </a:p>
          <a:p>
            <a:pPr algn="ctr" hangingPunct="1"/>
            <a:endParaRPr lang="en-US" sz="1050">
              <a:solidFill>
                <a:schemeClr val="tx1"/>
              </a:solidFill>
              <a:latin typeface="ZT Talk Exp" pitchFamily="2" charset="77"/>
              <a:cs typeface="Arial" panose="020B0604020202020204" pitchFamily="34" charset="0"/>
            </a:endParaRPr>
          </a:p>
        </p:txBody>
      </p:sp>
      <p:sp>
        <p:nvSpPr>
          <p:cNvPr id="8" name="Content Placeholder 14">
            <a:extLst>
              <a:ext uri="{FF2B5EF4-FFF2-40B4-BE49-F238E27FC236}">
                <a16:creationId xmlns:a16="http://schemas.microsoft.com/office/drawing/2014/main" id="{F6EDB42C-4FA4-9A86-60BD-42A49C1BE2CF}"/>
              </a:ext>
            </a:extLst>
          </p:cNvPr>
          <p:cNvSpPr txBox="1">
            <a:spLocks/>
          </p:cNvSpPr>
          <p:nvPr/>
        </p:nvSpPr>
        <p:spPr>
          <a:xfrm>
            <a:off x="2676225" y="4437560"/>
            <a:ext cx="3666064" cy="59362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marR="0" indent="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1pPr>
            <a:lvl2pPr marL="0" marR="0" indent="85725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2pPr>
            <a:lvl3pPr marL="0" marR="0" indent="17145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3pPr>
            <a:lvl4pPr marL="0" marR="0" indent="257175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4pPr>
            <a:lvl5pPr marL="0" marR="0" indent="34290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5pPr>
            <a:lvl6pPr marL="0" marR="0" indent="428625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6pPr>
            <a:lvl7pPr marL="0" marR="0" indent="51435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7pPr>
            <a:lvl8pPr marL="0" marR="0" indent="600075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8pPr>
            <a:lvl9pPr marL="0" marR="0" indent="68580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9pPr>
          </a:lstStyle>
          <a:p>
            <a:pPr algn="ctr"/>
            <a:r>
              <a:rPr lang="en-US" sz="800">
                <a:latin typeface="ZT Talk Exp"/>
              </a:rPr>
              <a:t>Online Audio = Listening to AM/FM/DAB+ radio stations online and/or listening to music streaming services. Base: Total Australian Population 10+</a:t>
            </a:r>
            <a:endParaRPr lang="en-US"/>
          </a:p>
          <a:p>
            <a:pPr algn="ctr" hangingPunct="1"/>
            <a:endParaRPr lang="en-US" sz="80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D3C7660-08F2-C3C7-420C-89BF3C366F25}"/>
              </a:ext>
            </a:extLst>
          </p:cNvPr>
          <p:cNvSpPr/>
          <p:nvPr/>
        </p:nvSpPr>
        <p:spPr>
          <a:xfrm>
            <a:off x="7451149" y="2077852"/>
            <a:ext cx="987795" cy="987795"/>
          </a:xfrm>
          <a:prstGeom prst="ellipse">
            <a:avLst/>
          </a:prstGeom>
          <a:solidFill>
            <a:schemeClr val="accent2"/>
          </a:solidFill>
          <a:ln w="12700" cap="flat">
            <a:noFill/>
            <a:miter lim="400000"/>
          </a:ln>
          <a:effectLst>
            <a:outerShdw blurRad="50800" dist="125255" dir="2700000" algn="tl" rotWithShape="0">
              <a:prstClr val="black">
                <a:alpha val="18898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100" b="1" cap="none" spc="0">
                <a:solidFill>
                  <a:schemeClr val="tx1"/>
                </a:solidFill>
                <a:latin typeface="ZT Talk Exp" pitchFamily="2" charset="77"/>
                <a:ea typeface="Arial"/>
                <a:cs typeface="Arial"/>
                <a:sym typeface="Arial"/>
              </a:rPr>
              <a:t>Estimated</a:t>
            </a:r>
          </a:p>
          <a:p>
            <a:pPr>
              <a:lnSpc>
                <a:spcPct val="100000"/>
              </a:lnSpc>
            </a:pPr>
            <a:r>
              <a:rPr lang="en-US" sz="1100" b="1" cap="none" spc="0">
                <a:solidFill>
                  <a:schemeClr val="tx1"/>
                </a:solidFill>
                <a:latin typeface="ZT Talk Exp" pitchFamily="2" charset="77"/>
                <a:ea typeface="Arial"/>
                <a:cs typeface="Arial"/>
                <a:sym typeface="Arial"/>
              </a:rPr>
              <a:t>20 Million</a:t>
            </a:r>
          </a:p>
        </p:txBody>
      </p:sp>
    </p:spTree>
    <p:extLst>
      <p:ext uri="{BB962C8B-B14F-4D97-AF65-F5344CB8AC3E}">
        <p14:creationId xmlns:p14="http://schemas.microsoft.com/office/powerpoint/2010/main" val="2590548170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" name="Smartphone Ownership"/>
          <p:cNvGraphicFramePr/>
          <p:nvPr/>
        </p:nvGraphicFramePr>
        <p:xfrm>
          <a:off x="900093" y="859700"/>
          <a:ext cx="7343814" cy="33574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Smartphone Speaker Awareness">
            <a:extLst>
              <a:ext uri="{FF2B5EF4-FFF2-40B4-BE49-F238E27FC236}">
                <a16:creationId xmlns:a16="http://schemas.microsoft.com/office/drawing/2014/main" id="{F4D5A9B2-2C1F-7889-AD3A-05AB37DCE7E3}"/>
              </a:ext>
            </a:extLst>
          </p:cNvPr>
          <p:cNvSpPr txBox="1">
            <a:spLocks/>
          </p:cNvSpPr>
          <p:nvPr/>
        </p:nvSpPr>
        <p:spPr>
          <a:xfrm>
            <a:off x="628650" y="281967"/>
            <a:ext cx="7886700" cy="430887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marL="0" marR="0" indent="0" algn="l" defTabSz="64293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ZT Talk Exp" pitchFamily="2" charset="77"/>
                <a:ea typeface="+mn-ea"/>
                <a:cs typeface="Arial" panose="020B0604020202020204" pitchFamily="34" charset="0"/>
                <a:sym typeface="Montserrat Medium"/>
              </a:defRPr>
            </a:lvl1pPr>
            <a:lvl2pPr marL="0" marR="0" indent="85725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2pPr>
            <a:lvl3pPr marL="0" marR="0" indent="171450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3pPr>
            <a:lvl4pPr marL="0" marR="0" indent="257175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4pPr>
            <a:lvl5pPr marL="0" marR="0" indent="342900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5pPr>
            <a:lvl6pPr marL="0" marR="0" indent="428625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6pPr>
            <a:lvl7pPr marL="0" marR="0" indent="514350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7pPr>
            <a:lvl8pPr marL="0" marR="0" indent="600075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8pPr>
            <a:lvl9pPr marL="0" marR="0" indent="685800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9pPr>
          </a:lstStyle>
          <a:p>
            <a:pPr algn="ctr" hangingPunct="1"/>
            <a:r>
              <a:rPr lang="en-US" sz="2800"/>
              <a:t>Monthly Streaming Audio Listening</a:t>
            </a:r>
            <a:endParaRPr lang="en-AU" sz="1600">
              <a:solidFill>
                <a:schemeClr val="accent4"/>
              </a:solidFill>
            </a:endParaRPr>
          </a:p>
        </p:txBody>
      </p:sp>
      <p:sp>
        <p:nvSpPr>
          <p:cNvPr id="4" name="Smartphone Speaker Awareness">
            <a:extLst>
              <a:ext uri="{FF2B5EF4-FFF2-40B4-BE49-F238E27FC236}">
                <a16:creationId xmlns:a16="http://schemas.microsoft.com/office/drawing/2014/main" id="{DE9E9F25-9E4E-0462-DBE9-EFC71FC4B39F}"/>
              </a:ext>
            </a:extLst>
          </p:cNvPr>
          <p:cNvSpPr txBox="1">
            <a:spLocks/>
          </p:cNvSpPr>
          <p:nvPr/>
        </p:nvSpPr>
        <p:spPr>
          <a:xfrm>
            <a:off x="949123" y="712854"/>
            <a:ext cx="7245754" cy="293693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89" tIns="26789" rIns="26789" bIns="26789" anchor="t">
            <a:noAutofit/>
          </a:bodyPr>
          <a:lstStyle>
            <a:lvl1pPr marL="0" marR="0" indent="0" algn="l" defTabSz="64293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600" b="0" i="0" u="none" strike="noStrike" cap="none" spc="0" baseline="0">
                <a:ln>
                  <a:noFill/>
                </a:ln>
                <a:solidFill>
                  <a:srgbClr val="0A5D96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1pPr>
            <a:lvl2pPr marL="0" marR="0" indent="2286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2pPr>
            <a:lvl3pPr marL="0" marR="0" indent="4572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3pPr>
            <a:lvl4pPr marL="0" marR="0" indent="6858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4pPr>
            <a:lvl5pPr marL="0" marR="0" indent="9144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5pPr>
            <a:lvl6pPr marL="0" marR="0" indent="11430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6pPr>
            <a:lvl7pPr marL="0" marR="0" indent="13716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7pPr>
            <a:lvl8pPr marL="0" marR="0" indent="16002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8pPr>
            <a:lvl9pPr marL="0" marR="0" indent="18288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9pPr>
          </a:lstStyle>
          <a:p>
            <a:pPr algn="ctr" hangingPunct="1"/>
            <a:r>
              <a:rPr lang="en-US" sz="1050">
                <a:solidFill>
                  <a:schemeClr val="tx1"/>
                </a:solidFill>
                <a:latin typeface="ZT Talk Exp" pitchFamily="2" charset="77"/>
                <a:cs typeface="Arial" panose="020B0604020202020204" pitchFamily="34" charset="0"/>
              </a:rPr>
              <a:t>% listened to online audio in last month</a:t>
            </a:r>
          </a:p>
          <a:p>
            <a:pPr algn="ctr" hangingPunct="1"/>
            <a:endParaRPr lang="en-US" sz="1050">
              <a:solidFill>
                <a:schemeClr val="tx1"/>
              </a:solidFill>
              <a:latin typeface="ZT Talk Exp" pitchFamily="2" charset="77"/>
              <a:cs typeface="Arial" panose="020B0604020202020204" pitchFamily="34" charset="0"/>
            </a:endParaRPr>
          </a:p>
        </p:txBody>
      </p:sp>
      <p:sp>
        <p:nvSpPr>
          <p:cNvPr id="6" name="Content Placeholder 14">
            <a:extLst>
              <a:ext uri="{FF2B5EF4-FFF2-40B4-BE49-F238E27FC236}">
                <a16:creationId xmlns:a16="http://schemas.microsoft.com/office/drawing/2014/main" id="{217A090E-475D-9FC6-EA53-DF663AAFA3A9}"/>
              </a:ext>
            </a:extLst>
          </p:cNvPr>
          <p:cNvSpPr txBox="1">
            <a:spLocks/>
          </p:cNvSpPr>
          <p:nvPr/>
        </p:nvSpPr>
        <p:spPr>
          <a:xfrm>
            <a:off x="2676225" y="4454671"/>
            <a:ext cx="3666064" cy="26584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marR="0" indent="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1pPr>
            <a:lvl2pPr marL="0" marR="0" indent="85725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2pPr>
            <a:lvl3pPr marL="0" marR="0" indent="17145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3pPr>
            <a:lvl4pPr marL="0" marR="0" indent="257175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4pPr>
            <a:lvl5pPr marL="0" marR="0" indent="34290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5pPr>
            <a:lvl6pPr marL="0" marR="0" indent="428625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6pPr>
            <a:lvl7pPr marL="0" marR="0" indent="51435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7pPr>
            <a:lvl8pPr marL="0" marR="0" indent="600075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8pPr>
            <a:lvl9pPr marL="0" marR="0" indent="68580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9pPr>
          </a:lstStyle>
          <a:p>
            <a:pPr algn="ctr" hangingPunct="1"/>
            <a:r>
              <a:rPr lang="en-US" sz="800">
                <a:latin typeface="ZT Talk Exp"/>
              </a:rPr>
              <a:t>Streaming Audio = Listening to AM/FM/DAB+ radio stations online and/or listening to music streaming services. Total Populations.</a:t>
            </a:r>
          </a:p>
        </p:txBody>
      </p:sp>
    </p:spTree>
    <p:extLst>
      <p:ext uri="{BB962C8B-B14F-4D97-AF65-F5344CB8AC3E}">
        <p14:creationId xmlns:p14="http://schemas.microsoft.com/office/powerpoint/2010/main" val="2467852230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phone&#10;&#10;AI-generated content may be incorrect.">
            <a:extLst>
              <a:ext uri="{FF2B5EF4-FFF2-40B4-BE49-F238E27FC236}">
                <a16:creationId xmlns:a16="http://schemas.microsoft.com/office/drawing/2014/main" id="{9C0D8545-FAC7-333A-9FCF-5DD87CB3AA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EF9531B-2A3D-2420-F36B-D600940B6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643" y="1100518"/>
            <a:ext cx="4160157" cy="7657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5625"/>
              </a:lnSpc>
            </a:pPr>
            <a:r>
              <a:rPr lang="en-AU" sz="6200"/>
              <a:t>Podcasting</a:t>
            </a:r>
            <a:endParaRPr lang="en-US" sz="6200"/>
          </a:p>
        </p:txBody>
      </p:sp>
    </p:spTree>
    <p:extLst>
      <p:ext uri="{BB962C8B-B14F-4D97-AF65-F5344CB8AC3E}">
        <p14:creationId xmlns:p14="http://schemas.microsoft.com/office/powerpoint/2010/main" val="1892115786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96D91B-B5F3-5A97-0141-439C30CA4A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Smartphone Ownership">
            <a:extLst>
              <a:ext uri="{FF2B5EF4-FFF2-40B4-BE49-F238E27FC236}">
                <a16:creationId xmlns:a16="http://schemas.microsoft.com/office/drawing/2014/main" id="{CE2487CA-6880-4998-6D00-24BBA3D8555B}"/>
              </a:ext>
            </a:extLst>
          </p:cNvPr>
          <p:cNvGraphicFramePr/>
          <p:nvPr/>
        </p:nvGraphicFramePr>
        <p:xfrm>
          <a:off x="927485" y="-1247225"/>
          <a:ext cx="7343814" cy="58856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Smartphone Speaker Awareness">
            <a:extLst>
              <a:ext uri="{FF2B5EF4-FFF2-40B4-BE49-F238E27FC236}">
                <a16:creationId xmlns:a16="http://schemas.microsoft.com/office/drawing/2014/main" id="{C847E11A-1DE3-7348-50FD-6E57C692F5AA}"/>
              </a:ext>
            </a:extLst>
          </p:cNvPr>
          <p:cNvSpPr txBox="1">
            <a:spLocks/>
          </p:cNvSpPr>
          <p:nvPr/>
        </p:nvSpPr>
        <p:spPr>
          <a:xfrm>
            <a:off x="628650" y="281967"/>
            <a:ext cx="7886700" cy="430887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marL="0" marR="0" indent="0" algn="l" defTabSz="64293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ZT Talk Exp" pitchFamily="2" charset="77"/>
                <a:ea typeface="+mn-ea"/>
                <a:cs typeface="Arial" panose="020B0604020202020204" pitchFamily="34" charset="0"/>
                <a:sym typeface="Montserrat Medium"/>
              </a:defRPr>
            </a:lvl1pPr>
            <a:lvl2pPr marL="0" marR="0" indent="85725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2pPr>
            <a:lvl3pPr marL="0" marR="0" indent="171450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3pPr>
            <a:lvl4pPr marL="0" marR="0" indent="257175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4pPr>
            <a:lvl5pPr marL="0" marR="0" indent="342900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5pPr>
            <a:lvl6pPr marL="0" marR="0" indent="428625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6pPr>
            <a:lvl7pPr marL="0" marR="0" indent="514350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7pPr>
            <a:lvl8pPr marL="0" marR="0" indent="600075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8pPr>
            <a:lvl9pPr marL="0" marR="0" indent="685800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9pPr>
          </a:lstStyle>
          <a:p>
            <a:pPr algn="ctr" hangingPunct="1"/>
            <a:r>
              <a:rPr lang="en-US" sz="2800"/>
              <a:t>Monthly Podcast Consumption</a:t>
            </a:r>
            <a:endParaRPr lang="en-AU" sz="1600">
              <a:solidFill>
                <a:schemeClr val="accent4"/>
              </a:solidFill>
            </a:endParaRPr>
          </a:p>
        </p:txBody>
      </p:sp>
      <p:sp>
        <p:nvSpPr>
          <p:cNvPr id="7" name="Smartphone Speaker Awareness">
            <a:extLst>
              <a:ext uri="{FF2B5EF4-FFF2-40B4-BE49-F238E27FC236}">
                <a16:creationId xmlns:a16="http://schemas.microsoft.com/office/drawing/2014/main" id="{8EDD3C99-CFA1-F09D-6970-9C89A3C7BB64}"/>
              </a:ext>
            </a:extLst>
          </p:cNvPr>
          <p:cNvSpPr txBox="1">
            <a:spLocks/>
          </p:cNvSpPr>
          <p:nvPr/>
        </p:nvSpPr>
        <p:spPr>
          <a:xfrm>
            <a:off x="949123" y="712854"/>
            <a:ext cx="7245754" cy="293693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89" tIns="26789" rIns="26789" bIns="26789" anchor="t">
            <a:noAutofit/>
          </a:bodyPr>
          <a:lstStyle>
            <a:lvl1pPr marL="0" marR="0" indent="0" algn="l" defTabSz="64293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600" b="0" i="0" u="none" strike="noStrike" cap="none" spc="0" baseline="0">
                <a:ln>
                  <a:noFill/>
                </a:ln>
                <a:solidFill>
                  <a:srgbClr val="0A5D96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1pPr>
            <a:lvl2pPr marL="0" marR="0" indent="2286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2pPr>
            <a:lvl3pPr marL="0" marR="0" indent="4572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3pPr>
            <a:lvl4pPr marL="0" marR="0" indent="6858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4pPr>
            <a:lvl5pPr marL="0" marR="0" indent="9144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5pPr>
            <a:lvl6pPr marL="0" marR="0" indent="11430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6pPr>
            <a:lvl7pPr marL="0" marR="0" indent="13716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7pPr>
            <a:lvl8pPr marL="0" marR="0" indent="16002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8pPr>
            <a:lvl9pPr marL="0" marR="0" indent="18288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9pPr>
          </a:lstStyle>
          <a:p>
            <a:pPr algn="ctr" hangingPunct="1"/>
            <a:r>
              <a:rPr lang="en-US" sz="1050">
                <a:solidFill>
                  <a:schemeClr val="tx1"/>
                </a:solidFill>
                <a:latin typeface="ZT Talk Exp" pitchFamily="2" charset="77"/>
                <a:cs typeface="Arial" panose="020B0604020202020204" pitchFamily="34" charset="0"/>
              </a:rPr>
              <a:t>Half of all Australians now listening to podcasts</a:t>
            </a:r>
            <a:br>
              <a:rPr lang="en-US" sz="1050">
                <a:solidFill>
                  <a:schemeClr val="tx1"/>
                </a:solidFill>
                <a:latin typeface="ZT Talk Exp" pitchFamily="2" charset="77"/>
                <a:cs typeface="Arial" panose="020B0604020202020204" pitchFamily="34" charset="0"/>
              </a:rPr>
            </a:br>
            <a:endParaRPr lang="en-US" sz="1050">
              <a:solidFill>
                <a:schemeClr val="tx1"/>
              </a:solidFill>
              <a:latin typeface="ZT Talk Exp" pitchFamily="2" charset="77"/>
              <a:cs typeface="Arial" panose="020B0604020202020204" pitchFamily="34" charset="0"/>
            </a:endParaRPr>
          </a:p>
        </p:txBody>
      </p:sp>
      <p:sp>
        <p:nvSpPr>
          <p:cNvPr id="8" name="Content Placeholder 14">
            <a:extLst>
              <a:ext uri="{FF2B5EF4-FFF2-40B4-BE49-F238E27FC236}">
                <a16:creationId xmlns:a16="http://schemas.microsoft.com/office/drawing/2014/main" id="{CA55AE7D-F0ED-757E-C770-73EBB2E93F4C}"/>
              </a:ext>
            </a:extLst>
          </p:cNvPr>
          <p:cNvSpPr txBox="1">
            <a:spLocks/>
          </p:cNvSpPr>
          <p:nvPr/>
        </p:nvSpPr>
        <p:spPr>
          <a:xfrm>
            <a:off x="2676225" y="4728279"/>
            <a:ext cx="3666064" cy="1308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marR="0" indent="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1pPr>
            <a:lvl2pPr marL="0" marR="0" indent="85725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2pPr>
            <a:lvl3pPr marL="0" marR="0" indent="17145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3pPr>
            <a:lvl4pPr marL="0" marR="0" indent="257175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4pPr>
            <a:lvl5pPr marL="0" marR="0" indent="34290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5pPr>
            <a:lvl6pPr marL="0" marR="0" indent="428625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6pPr>
            <a:lvl7pPr marL="0" marR="0" indent="51435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7pPr>
            <a:lvl8pPr marL="0" marR="0" indent="600075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8pPr>
            <a:lvl9pPr marL="0" marR="0" indent="68580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9pPr>
          </a:lstStyle>
          <a:p>
            <a:pPr algn="ctr" hangingPunct="1"/>
            <a:r>
              <a:rPr lang="en-US" sz="800"/>
              <a:t>Total Australian Population 10+</a:t>
            </a:r>
          </a:p>
        </p:txBody>
      </p:sp>
    </p:spTree>
    <p:extLst>
      <p:ext uri="{BB962C8B-B14F-4D97-AF65-F5344CB8AC3E}">
        <p14:creationId xmlns:p14="http://schemas.microsoft.com/office/powerpoint/2010/main" val="3674535479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2" name="Smartphone Ownership"/>
          <p:cNvGraphicFramePr/>
          <p:nvPr>
            <p:extLst>
              <p:ext uri="{D42A27DB-BD31-4B8C-83A1-F6EECF244321}">
                <p14:modId xmlns:p14="http://schemas.microsoft.com/office/powerpoint/2010/main" val="3626972546"/>
              </p:ext>
            </p:extLst>
          </p:nvPr>
        </p:nvGraphicFramePr>
        <p:xfrm>
          <a:off x="847838" y="-1469799"/>
          <a:ext cx="7343814" cy="57031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Smartphone Speaker Awareness">
            <a:extLst>
              <a:ext uri="{FF2B5EF4-FFF2-40B4-BE49-F238E27FC236}">
                <a16:creationId xmlns:a16="http://schemas.microsoft.com/office/drawing/2014/main" id="{F8ECECDF-4991-E9F8-CFB8-E6CECF08C43E}"/>
              </a:ext>
            </a:extLst>
          </p:cNvPr>
          <p:cNvSpPr txBox="1">
            <a:spLocks/>
          </p:cNvSpPr>
          <p:nvPr/>
        </p:nvSpPr>
        <p:spPr>
          <a:xfrm>
            <a:off x="628650" y="281967"/>
            <a:ext cx="7886700" cy="430887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marL="0" marR="0" indent="0" algn="l" defTabSz="64293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ZT Talk Exp" pitchFamily="2" charset="77"/>
                <a:ea typeface="+mn-ea"/>
                <a:cs typeface="Arial" panose="020B0604020202020204" pitchFamily="34" charset="0"/>
                <a:sym typeface="Montserrat Medium"/>
              </a:defRPr>
            </a:lvl1pPr>
            <a:lvl2pPr marL="0" marR="0" indent="85725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2pPr>
            <a:lvl3pPr marL="0" marR="0" indent="171450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3pPr>
            <a:lvl4pPr marL="0" marR="0" indent="257175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4pPr>
            <a:lvl5pPr marL="0" marR="0" indent="342900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5pPr>
            <a:lvl6pPr marL="0" marR="0" indent="428625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6pPr>
            <a:lvl7pPr marL="0" marR="0" indent="514350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7pPr>
            <a:lvl8pPr marL="0" marR="0" indent="600075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8pPr>
            <a:lvl9pPr marL="0" marR="0" indent="685800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9pPr>
          </a:lstStyle>
          <a:p>
            <a:pPr algn="ctr" hangingPunct="1"/>
            <a:r>
              <a:rPr lang="en-US" sz="2800"/>
              <a:t>Monthly Podcast Consumption</a:t>
            </a:r>
            <a:endParaRPr lang="en-AU" sz="1600">
              <a:solidFill>
                <a:schemeClr val="accent4"/>
              </a:solidFill>
            </a:endParaRPr>
          </a:p>
        </p:txBody>
      </p:sp>
      <p:sp>
        <p:nvSpPr>
          <p:cNvPr id="4" name="Smartphone Speaker Awareness">
            <a:extLst>
              <a:ext uri="{FF2B5EF4-FFF2-40B4-BE49-F238E27FC236}">
                <a16:creationId xmlns:a16="http://schemas.microsoft.com/office/drawing/2014/main" id="{7DE8FBA9-2A18-3BE3-D9C8-6FA24320D04D}"/>
              </a:ext>
            </a:extLst>
          </p:cNvPr>
          <p:cNvSpPr txBox="1">
            <a:spLocks/>
          </p:cNvSpPr>
          <p:nvPr/>
        </p:nvSpPr>
        <p:spPr>
          <a:xfrm>
            <a:off x="949123" y="712854"/>
            <a:ext cx="7245754" cy="293693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89" tIns="26789" rIns="26789" bIns="26789" anchor="t">
            <a:noAutofit/>
          </a:bodyPr>
          <a:lstStyle>
            <a:lvl1pPr marL="0" marR="0" indent="0" algn="l" defTabSz="64293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600" b="0" i="0" u="none" strike="noStrike" cap="none" spc="0" baseline="0">
                <a:ln>
                  <a:noFill/>
                </a:ln>
                <a:solidFill>
                  <a:srgbClr val="0A5D96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1pPr>
            <a:lvl2pPr marL="0" marR="0" indent="2286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2pPr>
            <a:lvl3pPr marL="0" marR="0" indent="4572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3pPr>
            <a:lvl4pPr marL="0" marR="0" indent="6858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4pPr>
            <a:lvl5pPr marL="0" marR="0" indent="9144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5pPr>
            <a:lvl6pPr marL="0" marR="0" indent="11430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6pPr>
            <a:lvl7pPr marL="0" marR="0" indent="13716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7pPr>
            <a:lvl8pPr marL="0" marR="0" indent="16002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8pPr>
            <a:lvl9pPr marL="0" marR="0" indent="18288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9pPr>
          </a:lstStyle>
          <a:p>
            <a:pPr algn="ctr" hangingPunct="1"/>
            <a:r>
              <a:rPr lang="en-US" sz="1050">
                <a:solidFill>
                  <a:schemeClr val="tx1"/>
                </a:solidFill>
                <a:latin typeface="ZT Talk Exp" pitchFamily="2" charset="77"/>
                <a:cs typeface="Arial" panose="020B0604020202020204" pitchFamily="34" charset="0"/>
              </a:rPr>
              <a:t>% Consumed a podcast in last month</a:t>
            </a:r>
          </a:p>
        </p:txBody>
      </p:sp>
      <p:sp>
        <p:nvSpPr>
          <p:cNvPr id="7" name="Content Placeholder 14">
            <a:extLst>
              <a:ext uri="{FF2B5EF4-FFF2-40B4-BE49-F238E27FC236}">
                <a16:creationId xmlns:a16="http://schemas.microsoft.com/office/drawing/2014/main" id="{D1DA6803-33DE-8148-D721-577FA32125AB}"/>
              </a:ext>
            </a:extLst>
          </p:cNvPr>
          <p:cNvSpPr txBox="1">
            <a:spLocks/>
          </p:cNvSpPr>
          <p:nvPr/>
        </p:nvSpPr>
        <p:spPr>
          <a:xfrm>
            <a:off x="2676225" y="4728279"/>
            <a:ext cx="3666064" cy="1308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marR="0" indent="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1pPr>
            <a:lvl2pPr marL="0" marR="0" indent="85725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2pPr>
            <a:lvl3pPr marL="0" marR="0" indent="17145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3pPr>
            <a:lvl4pPr marL="0" marR="0" indent="257175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4pPr>
            <a:lvl5pPr marL="0" marR="0" indent="34290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5pPr>
            <a:lvl6pPr marL="0" marR="0" indent="428625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6pPr>
            <a:lvl7pPr marL="0" marR="0" indent="51435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7pPr>
            <a:lvl8pPr marL="0" marR="0" indent="600075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8pPr>
            <a:lvl9pPr marL="0" marR="0" indent="68580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9pPr>
          </a:lstStyle>
          <a:p>
            <a:pPr algn="ctr" hangingPunct="1"/>
            <a:r>
              <a:rPr lang="en-US" sz="800"/>
              <a:t>Total Australian Population 10+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678896C-D812-EC4F-1AC3-B70285C2C521}"/>
              </a:ext>
            </a:extLst>
          </p:cNvPr>
          <p:cNvSpPr/>
          <p:nvPr/>
        </p:nvSpPr>
        <p:spPr>
          <a:xfrm>
            <a:off x="7353859" y="2095347"/>
            <a:ext cx="837793" cy="837793"/>
          </a:xfrm>
          <a:prstGeom prst="ellipse">
            <a:avLst/>
          </a:prstGeom>
          <a:solidFill>
            <a:schemeClr val="accent2"/>
          </a:solidFill>
          <a:ln w="12700" cap="flat">
            <a:noFill/>
            <a:miter lim="400000"/>
          </a:ln>
          <a:effectLst>
            <a:outerShdw blurRad="50800" dist="125255" dir="8580000" algn="tl" rotWithShape="0">
              <a:prstClr val="black">
                <a:alpha val="18898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000" cap="none" spc="0">
                <a:solidFill>
                  <a:schemeClr val="tx1"/>
                </a:solidFill>
                <a:latin typeface="ZT Talk Exp" pitchFamily="2" charset="77"/>
                <a:ea typeface="Arial"/>
                <a:cs typeface="Arial"/>
                <a:sym typeface="Arial"/>
              </a:rPr>
              <a:t>Estimated</a:t>
            </a:r>
          </a:p>
          <a:p>
            <a:pPr>
              <a:lnSpc>
                <a:spcPct val="100000"/>
              </a:lnSpc>
            </a:pPr>
            <a:r>
              <a:rPr lang="en-US" sz="1000" b="1" cap="none" spc="0">
                <a:solidFill>
                  <a:schemeClr val="tx1"/>
                </a:solidFill>
                <a:latin typeface="ZT Talk Exp" pitchFamily="2" charset="77"/>
                <a:ea typeface="Arial"/>
                <a:cs typeface="Arial"/>
                <a:sym typeface="Arial"/>
              </a:rPr>
              <a:t>12 Million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85B1FA9-A8C2-BA14-2E60-8A2D93379A0E}"/>
              </a:ext>
            </a:extLst>
          </p:cNvPr>
          <p:cNvSpPr/>
          <p:nvPr/>
        </p:nvSpPr>
        <p:spPr>
          <a:xfrm>
            <a:off x="7532491" y="1408391"/>
            <a:ext cx="449097" cy="71535"/>
          </a:xfrm>
          <a:prstGeom prst="rect">
            <a:avLst/>
          </a:prstGeom>
          <a:solidFill>
            <a:srgbClr val="66C7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1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ZT Talk Exp" pitchFamily="2" charset="77"/>
              <a:ea typeface="Arial"/>
              <a:cs typeface="Arial"/>
              <a:sym typeface="Arial"/>
            </a:endParaRPr>
          </a:p>
        </p:txBody>
      </p:sp>
      <p:sp>
        <p:nvSpPr>
          <p:cNvPr id="6" name="Smartphone Speaker Awareness">
            <a:extLst>
              <a:ext uri="{FF2B5EF4-FFF2-40B4-BE49-F238E27FC236}">
                <a16:creationId xmlns:a16="http://schemas.microsoft.com/office/drawing/2014/main" id="{050C6497-C03C-B9DB-2CC7-95060992C4D9}"/>
              </a:ext>
            </a:extLst>
          </p:cNvPr>
          <p:cNvSpPr txBox="1">
            <a:spLocks/>
          </p:cNvSpPr>
          <p:nvPr/>
        </p:nvSpPr>
        <p:spPr>
          <a:xfrm>
            <a:off x="8261479" y="1052109"/>
            <a:ext cx="595661" cy="351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t">
            <a:noAutofit/>
          </a:bodyPr>
          <a:lstStyle>
            <a:lvl1pPr marL="0" marR="0" indent="0" algn="l" defTabSz="64293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A5D96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Montserrat Medium"/>
              </a:defRPr>
            </a:lvl1pPr>
            <a:lvl2pPr marL="0" marR="0" indent="2286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2pPr>
            <a:lvl3pPr marL="0" marR="0" indent="4572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3pPr>
            <a:lvl4pPr marL="0" marR="0" indent="6858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4pPr>
            <a:lvl5pPr marL="0" marR="0" indent="9144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5pPr>
            <a:lvl6pPr marL="0" marR="0" indent="11430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6pPr>
            <a:lvl7pPr marL="0" marR="0" indent="13716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7pPr>
            <a:lvl8pPr marL="0" marR="0" indent="16002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8pPr>
            <a:lvl9pPr marL="0" marR="0" indent="18288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9pPr>
          </a:lstStyle>
          <a:p>
            <a:pPr defTabSz="308074">
              <a:lnSpc>
                <a:spcPct val="120000"/>
              </a:lnSpc>
            </a:pPr>
            <a:r>
              <a:rPr lang="en-US" sz="700">
                <a:solidFill>
                  <a:schemeClr val="tx1"/>
                </a:solidFill>
                <a:latin typeface="ZT Talk Exp" pitchFamily="2" charset="77"/>
              </a:rPr>
              <a:t>Reported watching but not listening</a:t>
            </a:r>
            <a:endParaRPr lang="en-US" sz="700">
              <a:solidFill>
                <a:schemeClr val="tx1"/>
              </a:solidFill>
              <a:latin typeface="ZT Talk Exp" pitchFamily="2" charset="77"/>
              <a:sym typeface="Montserrat SemiBold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5C79475-18CB-3C81-89D2-361ACE6DADAE}"/>
              </a:ext>
            </a:extLst>
          </p:cNvPr>
          <p:cNvCxnSpPr>
            <a:cxnSpLocks/>
            <a:stCxn id="5" idx="3"/>
          </p:cNvCxnSpPr>
          <p:nvPr/>
        </p:nvCxnSpPr>
        <p:spPr>
          <a:xfrm flipV="1">
            <a:off x="7981588" y="1401666"/>
            <a:ext cx="246271" cy="42493"/>
          </a:xfrm>
          <a:prstGeom prst="line">
            <a:avLst/>
          </a:prstGeom>
          <a:noFill/>
          <a:ln w="25400" cap="flat">
            <a:solidFill>
              <a:srgbClr val="00688F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4F4BD24-FA77-472F-41EA-4CB83CB04A2E}"/>
              </a:ext>
            </a:extLst>
          </p:cNvPr>
          <p:cNvCxnSpPr>
            <a:cxnSpLocks/>
          </p:cNvCxnSpPr>
          <p:nvPr/>
        </p:nvCxnSpPr>
        <p:spPr>
          <a:xfrm>
            <a:off x="7981588" y="1684904"/>
            <a:ext cx="246271" cy="0"/>
          </a:xfrm>
          <a:prstGeom prst="line">
            <a:avLst/>
          </a:prstGeom>
          <a:noFill/>
          <a:ln w="25400" cap="flat">
            <a:solidFill>
              <a:srgbClr val="00688F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" name="Smartphone Speaker Awareness">
            <a:extLst>
              <a:ext uri="{FF2B5EF4-FFF2-40B4-BE49-F238E27FC236}">
                <a16:creationId xmlns:a16="http://schemas.microsoft.com/office/drawing/2014/main" id="{D147971F-BEF7-4CFF-4877-6EFF081BB9CB}"/>
              </a:ext>
            </a:extLst>
          </p:cNvPr>
          <p:cNvSpPr txBox="1">
            <a:spLocks/>
          </p:cNvSpPr>
          <p:nvPr/>
        </p:nvSpPr>
        <p:spPr>
          <a:xfrm>
            <a:off x="8272221" y="1629234"/>
            <a:ext cx="595661" cy="351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t">
            <a:noAutofit/>
          </a:bodyPr>
          <a:lstStyle>
            <a:lvl1pPr marL="0" marR="0" indent="0" algn="l" defTabSz="64293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A5D96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Montserrat Medium"/>
              </a:defRPr>
            </a:lvl1pPr>
            <a:lvl2pPr marL="0" marR="0" indent="2286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2pPr>
            <a:lvl3pPr marL="0" marR="0" indent="4572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3pPr>
            <a:lvl4pPr marL="0" marR="0" indent="6858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4pPr>
            <a:lvl5pPr marL="0" marR="0" indent="9144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5pPr>
            <a:lvl6pPr marL="0" marR="0" indent="11430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6pPr>
            <a:lvl7pPr marL="0" marR="0" indent="13716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7pPr>
            <a:lvl8pPr marL="0" marR="0" indent="16002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8pPr>
            <a:lvl9pPr marL="0" marR="0" indent="18288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9pPr>
          </a:lstStyle>
          <a:p>
            <a:pPr defTabSz="308074">
              <a:lnSpc>
                <a:spcPct val="120000"/>
              </a:lnSpc>
            </a:pPr>
            <a:r>
              <a:rPr lang="en-US" sz="700">
                <a:solidFill>
                  <a:schemeClr val="tx1"/>
                </a:solidFill>
                <a:latin typeface="ZT Talk Exp" pitchFamily="2" charset="77"/>
              </a:rPr>
              <a:t>Listening to a podcast</a:t>
            </a:r>
            <a:endParaRPr lang="en-US" sz="700">
              <a:solidFill>
                <a:schemeClr val="tx1"/>
              </a:solidFill>
              <a:latin typeface="ZT Talk Exp" pitchFamily="2" charset="77"/>
              <a:sym typeface="Montserrat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1583714990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2D Pie Chart"/>
          <p:cNvGraphicFramePr/>
          <p:nvPr/>
        </p:nvGraphicFramePr>
        <p:xfrm>
          <a:off x="1913389" y="1091283"/>
          <a:ext cx="5191736" cy="38894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Smartphone Speaker Awareness">
            <a:extLst>
              <a:ext uri="{FF2B5EF4-FFF2-40B4-BE49-F238E27FC236}">
                <a16:creationId xmlns:a16="http://schemas.microsoft.com/office/drawing/2014/main" id="{BE2C8D93-3CF5-3311-101B-4234D0B1BB4F}"/>
              </a:ext>
            </a:extLst>
          </p:cNvPr>
          <p:cNvSpPr txBox="1">
            <a:spLocks/>
          </p:cNvSpPr>
          <p:nvPr/>
        </p:nvSpPr>
        <p:spPr>
          <a:xfrm>
            <a:off x="628650" y="281967"/>
            <a:ext cx="7886700" cy="430887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marL="0" marR="0" indent="0" algn="l" defTabSz="64293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ZT Talk Exp" pitchFamily="2" charset="77"/>
                <a:ea typeface="+mn-ea"/>
                <a:cs typeface="Arial" panose="020B0604020202020204" pitchFamily="34" charset="0"/>
                <a:sym typeface="Montserrat Medium"/>
              </a:defRPr>
            </a:lvl1pPr>
            <a:lvl2pPr marL="0" marR="0" indent="85725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2pPr>
            <a:lvl3pPr marL="0" marR="0" indent="171450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3pPr>
            <a:lvl4pPr marL="0" marR="0" indent="257175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4pPr>
            <a:lvl5pPr marL="0" marR="0" indent="342900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5pPr>
            <a:lvl6pPr marL="0" marR="0" indent="428625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6pPr>
            <a:lvl7pPr marL="0" marR="0" indent="514350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7pPr>
            <a:lvl8pPr marL="0" marR="0" indent="600075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8pPr>
            <a:lvl9pPr marL="0" marR="0" indent="685800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9pPr>
          </a:lstStyle>
          <a:p>
            <a:pPr algn="ctr" hangingPunct="1"/>
            <a:r>
              <a:rPr lang="en-US" sz="2800"/>
              <a:t>Frequency of Listening to Podcasts</a:t>
            </a:r>
            <a:endParaRPr lang="en-AU" sz="1600">
              <a:solidFill>
                <a:schemeClr val="accent4"/>
              </a:solidFill>
            </a:endParaRPr>
          </a:p>
        </p:txBody>
      </p:sp>
      <p:sp>
        <p:nvSpPr>
          <p:cNvPr id="4" name="Smartphone Speaker Awareness">
            <a:extLst>
              <a:ext uri="{FF2B5EF4-FFF2-40B4-BE49-F238E27FC236}">
                <a16:creationId xmlns:a16="http://schemas.microsoft.com/office/drawing/2014/main" id="{F4C9C21B-ACF9-9CFB-339B-388EBBA1BF62}"/>
              </a:ext>
            </a:extLst>
          </p:cNvPr>
          <p:cNvSpPr txBox="1">
            <a:spLocks/>
          </p:cNvSpPr>
          <p:nvPr/>
        </p:nvSpPr>
        <p:spPr>
          <a:xfrm>
            <a:off x="949123" y="797590"/>
            <a:ext cx="7245754" cy="293693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89" tIns="26789" rIns="26789" bIns="26789" anchor="t">
            <a:noAutofit/>
          </a:bodyPr>
          <a:lstStyle>
            <a:lvl1pPr marL="0" marR="0" indent="0" algn="l" defTabSz="64293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600" b="0" i="0" u="none" strike="noStrike" cap="none" spc="0" baseline="0">
                <a:ln>
                  <a:noFill/>
                </a:ln>
                <a:solidFill>
                  <a:srgbClr val="0A5D96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1pPr>
            <a:lvl2pPr marL="0" marR="0" indent="2286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2pPr>
            <a:lvl3pPr marL="0" marR="0" indent="4572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3pPr>
            <a:lvl4pPr marL="0" marR="0" indent="6858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4pPr>
            <a:lvl5pPr marL="0" marR="0" indent="9144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5pPr>
            <a:lvl6pPr marL="0" marR="0" indent="11430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6pPr>
            <a:lvl7pPr marL="0" marR="0" indent="13716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7pPr>
            <a:lvl8pPr marL="0" marR="0" indent="16002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8pPr>
            <a:lvl9pPr marL="0" marR="0" indent="18288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9pPr>
          </a:lstStyle>
          <a:p>
            <a:pPr algn="ctr" hangingPunct="1"/>
            <a:r>
              <a:rPr lang="en-US" sz="1050">
                <a:solidFill>
                  <a:schemeClr val="tx1"/>
                </a:solidFill>
                <a:latin typeface="ZT Talk Exp" pitchFamily="2" charset="77"/>
                <a:cs typeface="Arial" panose="020B0604020202020204" pitchFamily="34" charset="0"/>
              </a:rPr>
              <a:t>“How often do you listen to podcasts?”</a:t>
            </a:r>
          </a:p>
        </p:txBody>
      </p:sp>
      <p:sp>
        <p:nvSpPr>
          <p:cNvPr id="7" name="Content Placeholder 14">
            <a:extLst>
              <a:ext uri="{FF2B5EF4-FFF2-40B4-BE49-F238E27FC236}">
                <a16:creationId xmlns:a16="http://schemas.microsoft.com/office/drawing/2014/main" id="{8572DABA-6081-BA4D-F0BF-99A97C979101}"/>
              </a:ext>
            </a:extLst>
          </p:cNvPr>
          <p:cNvSpPr txBox="1">
            <a:spLocks/>
          </p:cNvSpPr>
          <p:nvPr/>
        </p:nvSpPr>
        <p:spPr>
          <a:xfrm>
            <a:off x="2676225" y="4728279"/>
            <a:ext cx="3666064" cy="1308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marR="0" indent="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1pPr>
            <a:lvl2pPr marL="0" marR="0" indent="85725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2pPr>
            <a:lvl3pPr marL="0" marR="0" indent="17145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3pPr>
            <a:lvl4pPr marL="0" marR="0" indent="257175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4pPr>
            <a:lvl5pPr marL="0" marR="0" indent="34290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5pPr>
            <a:lvl6pPr marL="0" marR="0" indent="428625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6pPr>
            <a:lvl7pPr marL="0" marR="0" indent="51435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7pPr>
            <a:lvl8pPr marL="0" marR="0" indent="600075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8pPr>
            <a:lvl9pPr marL="0" marR="0" indent="68580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9pPr>
          </a:lstStyle>
          <a:p>
            <a:pPr algn="ctr" hangingPunct="1"/>
            <a:r>
              <a:rPr lang="en-US" sz="800"/>
              <a:t>Total Australian Population 10+</a:t>
            </a:r>
          </a:p>
        </p:txBody>
      </p:sp>
    </p:spTree>
    <p:extLst>
      <p:ext uri="{BB962C8B-B14F-4D97-AF65-F5344CB8AC3E}">
        <p14:creationId xmlns:p14="http://schemas.microsoft.com/office/powerpoint/2010/main" val="4113888809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-up of a speaker&#10;&#10;AI-generated content may be incorrect.">
            <a:extLst>
              <a:ext uri="{FF2B5EF4-FFF2-40B4-BE49-F238E27FC236}">
                <a16:creationId xmlns:a16="http://schemas.microsoft.com/office/drawing/2014/main" id="{E0C3E0CD-8BFC-C994-130B-0160EF26E8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BB96E00-0EF4-8263-557D-6016735A2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8880" y="1045356"/>
            <a:ext cx="3682093" cy="140929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ts val="5325"/>
              </a:lnSpc>
            </a:pPr>
            <a:r>
              <a:rPr lang="en-AU" sz="5800"/>
              <a:t>Smart</a:t>
            </a:r>
            <a:br>
              <a:rPr lang="en-AU" sz="5800"/>
            </a:br>
            <a:r>
              <a:rPr lang="en-AU" sz="5800"/>
              <a:t>Speakers</a:t>
            </a:r>
            <a:endParaRPr lang="en-US" sz="5800"/>
          </a:p>
        </p:txBody>
      </p:sp>
    </p:spTree>
    <p:extLst>
      <p:ext uri="{BB962C8B-B14F-4D97-AF65-F5344CB8AC3E}">
        <p14:creationId xmlns:p14="http://schemas.microsoft.com/office/powerpoint/2010/main" val="2397237958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59AA40F-B2F8-661B-0E2E-E683AA977AE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8650" y="429143"/>
            <a:ext cx="7886700" cy="415498"/>
          </a:xfrm>
          <a:custGeom>
            <a:avLst/>
            <a:gdLst>
              <a:gd name="connsiteX0" fmla="*/ 0 w 21031200"/>
              <a:gd name="connsiteY0" fmla="*/ 0 h 2651125"/>
              <a:gd name="connsiteX1" fmla="*/ 21031200 w 21031200"/>
              <a:gd name="connsiteY1" fmla="*/ 0 h 2651125"/>
              <a:gd name="connsiteX2" fmla="*/ 21031200 w 21031200"/>
              <a:gd name="connsiteY2" fmla="*/ 2651125 h 2651125"/>
              <a:gd name="connsiteX3" fmla="*/ 0 w 21031200"/>
              <a:gd name="connsiteY3" fmla="*/ 2651125 h 2651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31200" h="2651125">
                <a:moveTo>
                  <a:pt x="0" y="0"/>
                </a:moveTo>
                <a:lnTo>
                  <a:pt x="21031200" y="0"/>
                </a:lnTo>
                <a:lnTo>
                  <a:pt x="21031200" y="2651125"/>
                </a:lnTo>
                <a:lnTo>
                  <a:pt x="0" y="2651125"/>
                </a:lnTo>
                <a:close/>
              </a:path>
            </a:pathLst>
          </a:custGeom>
        </p:spPr>
        <p:txBody>
          <a:bodyPr wrap="square" anchor="t">
            <a:spAutoFit/>
          </a:bodyPr>
          <a:lstStyle>
            <a:lvl1pPr defTabSz="642937">
              <a:defRPr spc="0"/>
            </a:lvl1pPr>
          </a:lstStyle>
          <a:p>
            <a:pPr algn="ctr"/>
            <a:r>
              <a:rPr lang="en-AU" sz="2700">
                <a:ea typeface="Montserrat Medium" charset="0"/>
                <a:cs typeface="Montserrat Medium" charset="0"/>
              </a:rPr>
              <a:t>Presentation</a:t>
            </a:r>
            <a:r>
              <a:rPr lang="en-AU" sz="2700"/>
              <a:t> </a:t>
            </a:r>
            <a:r>
              <a:rPr lang="en-AU" sz="2700">
                <a:ea typeface="Montserrat Light" charset="0"/>
                <a:cs typeface="Montserrat Light" charset="0"/>
              </a:rPr>
              <a:t>Outline</a:t>
            </a:r>
            <a:endParaRPr lang="en-AU" sz="2700">
              <a:highlight>
                <a:srgbClr val="FF0000"/>
              </a:highlight>
              <a:ea typeface="Montserrat Light" charset="0"/>
              <a:cs typeface="Montserrat Light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C6BB3F1E-07E6-BBA4-9C42-4ED11C41AB4E}"/>
              </a:ext>
            </a:extLst>
          </p:cNvPr>
          <p:cNvSpPr/>
          <p:nvPr/>
        </p:nvSpPr>
        <p:spPr>
          <a:xfrm>
            <a:off x="372671" y="1482583"/>
            <a:ext cx="2040719" cy="988634"/>
          </a:xfrm>
          <a:prstGeom prst="roundRect">
            <a:avLst>
              <a:gd name="adj" fmla="val 12103"/>
            </a:avLst>
          </a:prstGeom>
          <a:gradFill flip="none" rotWithShape="1">
            <a:gsLst>
              <a:gs pos="0">
                <a:srgbClr val="00AEEF">
                  <a:shade val="30000"/>
                  <a:satMod val="115000"/>
                  <a:alpha val="38000"/>
                </a:srgbClr>
              </a:gs>
              <a:gs pos="100000">
                <a:srgbClr val="00AEEF">
                  <a:shade val="100000"/>
                  <a:satMod val="115000"/>
                  <a:alpha val="67538"/>
                </a:srgbClr>
              </a:gs>
            </a:gsLst>
            <a:lin ang="13500000" scaled="1"/>
            <a:tileRect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200" cap="none" spc="0">
                <a:solidFill>
                  <a:srgbClr val="FFFFFF"/>
                </a:solidFill>
                <a:latin typeface="ZT Talk Exp" pitchFamily="2" charset="77"/>
                <a:ea typeface="Arial"/>
                <a:cs typeface="Arial"/>
                <a:sym typeface="Arial"/>
              </a:rPr>
              <a:t>EXECUTIVE</a:t>
            </a:r>
            <a:br>
              <a:rPr lang="en-US" sz="1200" cap="none" spc="0">
                <a:solidFill>
                  <a:srgbClr val="FFFFFF"/>
                </a:solidFill>
                <a:latin typeface="ZT Talk Exp" pitchFamily="2" charset="77"/>
                <a:ea typeface="Arial"/>
                <a:cs typeface="Arial"/>
                <a:sym typeface="Arial"/>
              </a:rPr>
            </a:br>
            <a:r>
              <a:rPr lang="en-US" sz="1200" cap="none" spc="0">
                <a:solidFill>
                  <a:srgbClr val="FFFFFF"/>
                </a:solidFill>
                <a:latin typeface="ZT Talk Exp" pitchFamily="2" charset="77"/>
                <a:ea typeface="Arial"/>
                <a:cs typeface="Arial"/>
                <a:sym typeface="Arial"/>
              </a:rPr>
              <a:t>SUMMARY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D40AA99-F9DB-364E-B7B7-3763AD762EB2}"/>
              </a:ext>
            </a:extLst>
          </p:cNvPr>
          <p:cNvSpPr/>
          <p:nvPr/>
        </p:nvSpPr>
        <p:spPr>
          <a:xfrm>
            <a:off x="278052" y="1266764"/>
            <a:ext cx="441900" cy="441900"/>
          </a:xfrm>
          <a:prstGeom prst="ellipse">
            <a:avLst/>
          </a:prstGeom>
          <a:solidFill>
            <a:schemeClr val="tx1">
              <a:lumMod val="95000"/>
            </a:schemeClr>
          </a:solidFill>
          <a:ln w="12700" cap="flat">
            <a:noFill/>
            <a:miter lim="400000"/>
          </a:ln>
          <a:effectLst>
            <a:outerShdw blurRad="50800" dist="160896" dir="2700000" algn="tl" rotWithShape="0">
              <a:prstClr val="black">
                <a:alpha val="18898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1" cap="none" spc="0">
                <a:solidFill>
                  <a:srgbClr val="00AEEF"/>
                </a:solidFill>
                <a:latin typeface="ZT Talk ExtBd Exp" pitchFamily="2" charset="77"/>
                <a:ea typeface="Arial"/>
                <a:cs typeface="Arial"/>
                <a:sym typeface="Arial"/>
              </a:rPr>
              <a:t>1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B0BCC2B5-16C8-6217-FFC2-D900B921F602}"/>
              </a:ext>
            </a:extLst>
          </p:cNvPr>
          <p:cNvSpPr/>
          <p:nvPr/>
        </p:nvSpPr>
        <p:spPr>
          <a:xfrm>
            <a:off x="2475190" y="1482583"/>
            <a:ext cx="2040719" cy="988634"/>
          </a:xfrm>
          <a:prstGeom prst="roundRect">
            <a:avLst>
              <a:gd name="adj" fmla="val 12103"/>
            </a:avLst>
          </a:prstGeom>
          <a:gradFill flip="none" rotWithShape="1">
            <a:gsLst>
              <a:gs pos="0">
                <a:srgbClr val="00AEEF">
                  <a:shade val="30000"/>
                  <a:satMod val="115000"/>
                  <a:alpha val="38000"/>
                </a:srgbClr>
              </a:gs>
              <a:gs pos="100000">
                <a:srgbClr val="00AEEF">
                  <a:shade val="100000"/>
                  <a:satMod val="115000"/>
                  <a:alpha val="67538"/>
                </a:srgbClr>
              </a:gs>
            </a:gsLst>
            <a:lin ang="13500000" scaled="1"/>
            <a:tileRect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200" cap="none" spc="0">
                <a:solidFill>
                  <a:srgbClr val="FFFFFF"/>
                </a:solidFill>
                <a:latin typeface="ZT Talk Exp" pitchFamily="2" charset="77"/>
                <a:ea typeface="Arial"/>
                <a:cs typeface="Arial"/>
                <a:sym typeface="Arial"/>
              </a:rPr>
              <a:t>STUDY OVERVIEW &amp; METHODOLOGY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7E2EEAA-68D1-7379-B899-1AF8A3C9EEB0}"/>
              </a:ext>
            </a:extLst>
          </p:cNvPr>
          <p:cNvSpPr/>
          <p:nvPr/>
        </p:nvSpPr>
        <p:spPr>
          <a:xfrm>
            <a:off x="2380571" y="1266764"/>
            <a:ext cx="441900" cy="441900"/>
          </a:xfrm>
          <a:prstGeom prst="ellipse">
            <a:avLst/>
          </a:prstGeom>
          <a:solidFill>
            <a:schemeClr val="tx1">
              <a:lumMod val="95000"/>
            </a:schemeClr>
          </a:solidFill>
          <a:ln w="12700" cap="flat">
            <a:noFill/>
            <a:miter lim="400000"/>
          </a:ln>
          <a:effectLst>
            <a:outerShdw blurRad="50800" dist="160896" dir="2700000" algn="tl" rotWithShape="0">
              <a:prstClr val="black">
                <a:alpha val="18898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1" cap="none" spc="0">
                <a:solidFill>
                  <a:srgbClr val="00AEEF"/>
                </a:solidFill>
                <a:latin typeface="ZT Talk ExtBd Exp" pitchFamily="2" charset="77"/>
                <a:ea typeface="Arial"/>
                <a:cs typeface="Arial"/>
                <a:sym typeface="Arial"/>
              </a:rPr>
              <a:t>2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5B9B0D21-15A8-F8CF-A470-EA99FD0D969C}"/>
              </a:ext>
            </a:extLst>
          </p:cNvPr>
          <p:cNvSpPr/>
          <p:nvPr/>
        </p:nvSpPr>
        <p:spPr>
          <a:xfrm>
            <a:off x="4577708" y="1482583"/>
            <a:ext cx="2040719" cy="988634"/>
          </a:xfrm>
          <a:prstGeom prst="roundRect">
            <a:avLst>
              <a:gd name="adj" fmla="val 12103"/>
            </a:avLst>
          </a:prstGeom>
          <a:gradFill flip="none" rotWithShape="1">
            <a:gsLst>
              <a:gs pos="0">
                <a:srgbClr val="00AEEF">
                  <a:shade val="30000"/>
                  <a:satMod val="115000"/>
                  <a:alpha val="38000"/>
                </a:srgbClr>
              </a:gs>
              <a:gs pos="100000">
                <a:srgbClr val="00AEEF">
                  <a:shade val="100000"/>
                  <a:satMod val="115000"/>
                  <a:alpha val="67538"/>
                </a:srgbClr>
              </a:gs>
            </a:gsLst>
            <a:lin ang="13500000" scaled="1"/>
            <a:tileRect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200" cap="none" spc="0">
                <a:solidFill>
                  <a:srgbClr val="FFFFFF"/>
                </a:solidFill>
                <a:latin typeface="ZT Talk Exp" pitchFamily="2" charset="77"/>
                <a:ea typeface="Arial"/>
                <a:cs typeface="Arial"/>
                <a:sym typeface="Arial"/>
              </a:rPr>
              <a:t>KEY FINDINGS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1DF643F-7502-191A-44A4-070A6256A1F0}"/>
              </a:ext>
            </a:extLst>
          </p:cNvPr>
          <p:cNvSpPr/>
          <p:nvPr/>
        </p:nvSpPr>
        <p:spPr>
          <a:xfrm>
            <a:off x="4483089" y="1266764"/>
            <a:ext cx="441900" cy="441900"/>
          </a:xfrm>
          <a:prstGeom prst="ellipse">
            <a:avLst/>
          </a:prstGeom>
          <a:solidFill>
            <a:schemeClr val="tx1">
              <a:lumMod val="95000"/>
            </a:schemeClr>
          </a:solidFill>
          <a:ln w="12700" cap="flat">
            <a:noFill/>
            <a:miter lim="400000"/>
          </a:ln>
          <a:effectLst>
            <a:outerShdw blurRad="50800" dist="160896" dir="2700000" algn="tl" rotWithShape="0">
              <a:prstClr val="black">
                <a:alpha val="18898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1" cap="none" spc="0">
                <a:solidFill>
                  <a:srgbClr val="00AEEF"/>
                </a:solidFill>
                <a:latin typeface="ZT Talk ExtBd Exp" pitchFamily="2" charset="77"/>
                <a:ea typeface="Arial"/>
                <a:cs typeface="Arial"/>
                <a:sym typeface="Arial"/>
              </a:rPr>
              <a:t>3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FACD35ED-E5C3-E6F4-B1A0-1470382E8567}"/>
              </a:ext>
            </a:extLst>
          </p:cNvPr>
          <p:cNvSpPr/>
          <p:nvPr/>
        </p:nvSpPr>
        <p:spPr>
          <a:xfrm>
            <a:off x="6680226" y="1482583"/>
            <a:ext cx="2040719" cy="988634"/>
          </a:xfrm>
          <a:prstGeom prst="roundRect">
            <a:avLst>
              <a:gd name="adj" fmla="val 12103"/>
            </a:avLst>
          </a:prstGeom>
          <a:gradFill flip="none" rotWithShape="1">
            <a:gsLst>
              <a:gs pos="0">
                <a:srgbClr val="00AEEF">
                  <a:shade val="30000"/>
                  <a:satMod val="115000"/>
                  <a:alpha val="38000"/>
                </a:srgbClr>
              </a:gs>
              <a:gs pos="100000">
                <a:srgbClr val="00AEEF">
                  <a:shade val="100000"/>
                  <a:satMod val="115000"/>
                  <a:alpha val="67538"/>
                </a:srgbClr>
              </a:gs>
            </a:gsLst>
            <a:lin ang="13500000" scaled="1"/>
            <a:tileRect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200" cap="none" spc="0">
                <a:solidFill>
                  <a:srgbClr val="FFFFFF"/>
                </a:solidFill>
                <a:latin typeface="ZT Talk Exp" pitchFamily="2" charset="77"/>
                <a:ea typeface="Arial"/>
                <a:cs typeface="Arial"/>
                <a:sym typeface="Arial"/>
              </a:rPr>
              <a:t>TOTAL RADIO TRENDS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F36C3AC-3799-3F6C-B3DB-AAA0B1AE3D3E}"/>
              </a:ext>
            </a:extLst>
          </p:cNvPr>
          <p:cNvSpPr/>
          <p:nvPr/>
        </p:nvSpPr>
        <p:spPr>
          <a:xfrm>
            <a:off x="6585608" y="1266764"/>
            <a:ext cx="441900" cy="441900"/>
          </a:xfrm>
          <a:prstGeom prst="ellipse">
            <a:avLst/>
          </a:prstGeom>
          <a:solidFill>
            <a:schemeClr val="tx1">
              <a:lumMod val="95000"/>
            </a:schemeClr>
          </a:solidFill>
          <a:ln w="12700" cap="flat">
            <a:noFill/>
            <a:miter lim="400000"/>
          </a:ln>
          <a:effectLst>
            <a:outerShdw blurRad="50800" dist="160896" dir="2700000" algn="tl" rotWithShape="0">
              <a:prstClr val="black">
                <a:alpha val="18898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1" cap="none" spc="0">
                <a:solidFill>
                  <a:srgbClr val="00AEEF"/>
                </a:solidFill>
                <a:latin typeface="ZT Talk ExtBd Exp" pitchFamily="2" charset="77"/>
                <a:ea typeface="Arial"/>
                <a:cs typeface="Arial"/>
                <a:sym typeface="Arial"/>
              </a:rPr>
              <a:t>4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607EE953-AE6D-9569-7653-D0B71634B84B}"/>
              </a:ext>
            </a:extLst>
          </p:cNvPr>
          <p:cNvSpPr/>
          <p:nvPr/>
        </p:nvSpPr>
        <p:spPr>
          <a:xfrm>
            <a:off x="372671" y="2780271"/>
            <a:ext cx="2040719" cy="988634"/>
          </a:xfrm>
          <a:prstGeom prst="roundRect">
            <a:avLst>
              <a:gd name="adj" fmla="val 12103"/>
            </a:avLst>
          </a:prstGeom>
          <a:gradFill flip="none" rotWithShape="1">
            <a:gsLst>
              <a:gs pos="0">
                <a:srgbClr val="00AEEF">
                  <a:shade val="30000"/>
                  <a:satMod val="115000"/>
                  <a:alpha val="38000"/>
                </a:srgbClr>
              </a:gs>
              <a:gs pos="100000">
                <a:srgbClr val="00AEEF">
                  <a:shade val="100000"/>
                  <a:satMod val="115000"/>
                  <a:alpha val="67538"/>
                </a:srgbClr>
              </a:gs>
            </a:gsLst>
            <a:lin ang="13500000" scaled="1"/>
            <a:tileRect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200" cap="none" spc="0">
                <a:solidFill>
                  <a:srgbClr val="FFFFFF"/>
                </a:solidFill>
                <a:latin typeface="ZT Talk Exp" pitchFamily="2" charset="77"/>
                <a:ea typeface="Arial"/>
                <a:cs typeface="Arial"/>
                <a:sym typeface="Arial"/>
              </a:rPr>
              <a:t>IN-CAR AUDIO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C3FBEB7-8CE3-F09A-C40D-D24C72FDE11C}"/>
              </a:ext>
            </a:extLst>
          </p:cNvPr>
          <p:cNvSpPr/>
          <p:nvPr/>
        </p:nvSpPr>
        <p:spPr>
          <a:xfrm>
            <a:off x="278052" y="2564452"/>
            <a:ext cx="441900" cy="441900"/>
          </a:xfrm>
          <a:prstGeom prst="ellipse">
            <a:avLst/>
          </a:prstGeom>
          <a:solidFill>
            <a:schemeClr val="tx1">
              <a:lumMod val="95000"/>
            </a:schemeClr>
          </a:solidFill>
          <a:ln w="12700" cap="flat">
            <a:noFill/>
            <a:miter lim="400000"/>
          </a:ln>
          <a:effectLst>
            <a:outerShdw blurRad="50800" dist="160896" dir="2700000" algn="tl" rotWithShape="0">
              <a:prstClr val="black">
                <a:alpha val="18898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1" cap="none" spc="0">
                <a:solidFill>
                  <a:srgbClr val="00AEEF"/>
                </a:solidFill>
                <a:latin typeface="ZT Talk ExtBd Exp" pitchFamily="2" charset="77"/>
                <a:ea typeface="Arial"/>
                <a:cs typeface="Arial"/>
                <a:sym typeface="Arial"/>
              </a:rPr>
              <a:t>5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0432A881-5A84-8428-5342-137DFF8B82A7}"/>
              </a:ext>
            </a:extLst>
          </p:cNvPr>
          <p:cNvSpPr/>
          <p:nvPr/>
        </p:nvSpPr>
        <p:spPr>
          <a:xfrm>
            <a:off x="2475190" y="2780271"/>
            <a:ext cx="2040719" cy="988634"/>
          </a:xfrm>
          <a:prstGeom prst="roundRect">
            <a:avLst>
              <a:gd name="adj" fmla="val 12103"/>
            </a:avLst>
          </a:prstGeom>
          <a:gradFill flip="none" rotWithShape="1">
            <a:gsLst>
              <a:gs pos="0">
                <a:srgbClr val="00AEEF">
                  <a:shade val="30000"/>
                  <a:satMod val="115000"/>
                  <a:alpha val="38000"/>
                </a:srgbClr>
              </a:gs>
              <a:gs pos="100000">
                <a:srgbClr val="00AEEF">
                  <a:shade val="100000"/>
                  <a:satMod val="115000"/>
                  <a:alpha val="67538"/>
                </a:srgbClr>
              </a:gs>
            </a:gsLst>
            <a:lin ang="13500000" scaled="1"/>
            <a:tileRect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200" cap="none" spc="0">
                <a:solidFill>
                  <a:srgbClr val="FFFFFF"/>
                </a:solidFill>
                <a:latin typeface="ZT Talk Exp" pitchFamily="2" charset="77"/>
                <a:ea typeface="Arial"/>
                <a:cs typeface="Arial"/>
                <a:sym typeface="Arial"/>
              </a:rPr>
              <a:t>STREAMING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75EEC1E4-E9A4-7F0A-AD1B-E335C8402C42}"/>
              </a:ext>
            </a:extLst>
          </p:cNvPr>
          <p:cNvSpPr/>
          <p:nvPr/>
        </p:nvSpPr>
        <p:spPr>
          <a:xfrm>
            <a:off x="2380571" y="2564452"/>
            <a:ext cx="441900" cy="441900"/>
          </a:xfrm>
          <a:prstGeom prst="ellipse">
            <a:avLst/>
          </a:prstGeom>
          <a:solidFill>
            <a:schemeClr val="tx1">
              <a:lumMod val="95000"/>
            </a:schemeClr>
          </a:solidFill>
          <a:ln w="12700" cap="flat">
            <a:noFill/>
            <a:miter lim="400000"/>
          </a:ln>
          <a:effectLst>
            <a:outerShdw blurRad="50800" dist="160896" dir="2700000" algn="tl" rotWithShape="0">
              <a:prstClr val="black">
                <a:alpha val="18898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1" cap="none" spc="0">
                <a:solidFill>
                  <a:srgbClr val="00AEEF"/>
                </a:solidFill>
                <a:latin typeface="ZT Talk ExtBd Exp" pitchFamily="2" charset="77"/>
                <a:ea typeface="Arial"/>
                <a:cs typeface="Arial"/>
                <a:sym typeface="Arial"/>
              </a:rPr>
              <a:t>6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4A062C78-5650-CCFE-4092-55444AE5C89C}"/>
              </a:ext>
            </a:extLst>
          </p:cNvPr>
          <p:cNvSpPr/>
          <p:nvPr/>
        </p:nvSpPr>
        <p:spPr>
          <a:xfrm>
            <a:off x="4577708" y="2780271"/>
            <a:ext cx="2040719" cy="988634"/>
          </a:xfrm>
          <a:prstGeom prst="roundRect">
            <a:avLst>
              <a:gd name="adj" fmla="val 12103"/>
            </a:avLst>
          </a:prstGeom>
          <a:gradFill flip="none" rotWithShape="1">
            <a:gsLst>
              <a:gs pos="0">
                <a:srgbClr val="00AEEF">
                  <a:shade val="30000"/>
                  <a:satMod val="115000"/>
                  <a:alpha val="38000"/>
                </a:srgbClr>
              </a:gs>
              <a:gs pos="100000">
                <a:srgbClr val="00AEEF">
                  <a:shade val="100000"/>
                  <a:satMod val="115000"/>
                  <a:alpha val="67538"/>
                </a:srgbClr>
              </a:gs>
            </a:gsLst>
            <a:lin ang="13500000" scaled="1"/>
            <a:tileRect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200" cap="none" spc="0">
                <a:solidFill>
                  <a:srgbClr val="FFFFFF"/>
                </a:solidFill>
                <a:latin typeface="ZT Talk Exp" pitchFamily="2" charset="77"/>
                <a:ea typeface="Arial"/>
                <a:cs typeface="Arial"/>
                <a:sym typeface="Arial"/>
              </a:rPr>
              <a:t>PODCASTING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8685883A-F5C0-D28D-3413-FDC75F54A42E}"/>
              </a:ext>
            </a:extLst>
          </p:cNvPr>
          <p:cNvSpPr/>
          <p:nvPr/>
        </p:nvSpPr>
        <p:spPr>
          <a:xfrm>
            <a:off x="4483089" y="2564452"/>
            <a:ext cx="441900" cy="441900"/>
          </a:xfrm>
          <a:prstGeom prst="ellipse">
            <a:avLst/>
          </a:prstGeom>
          <a:solidFill>
            <a:schemeClr val="tx1">
              <a:lumMod val="95000"/>
            </a:schemeClr>
          </a:solidFill>
          <a:ln w="12700" cap="flat">
            <a:noFill/>
            <a:miter lim="400000"/>
          </a:ln>
          <a:effectLst>
            <a:outerShdw blurRad="50800" dist="160896" dir="2700000" algn="tl" rotWithShape="0">
              <a:prstClr val="black">
                <a:alpha val="18898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1" cap="none" spc="0">
                <a:solidFill>
                  <a:srgbClr val="00AEEF"/>
                </a:solidFill>
                <a:latin typeface="ZT Talk ExtBd Exp" pitchFamily="2" charset="77"/>
                <a:ea typeface="Arial"/>
                <a:cs typeface="Arial"/>
                <a:sym typeface="Arial"/>
              </a:rPr>
              <a:t>7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D92F6BCE-A757-F2F3-A149-BD8A0EEB27CF}"/>
              </a:ext>
            </a:extLst>
          </p:cNvPr>
          <p:cNvSpPr/>
          <p:nvPr/>
        </p:nvSpPr>
        <p:spPr>
          <a:xfrm>
            <a:off x="6680226" y="2780271"/>
            <a:ext cx="2040719" cy="988634"/>
          </a:xfrm>
          <a:prstGeom prst="roundRect">
            <a:avLst>
              <a:gd name="adj" fmla="val 12103"/>
            </a:avLst>
          </a:prstGeom>
          <a:gradFill flip="none" rotWithShape="1">
            <a:gsLst>
              <a:gs pos="0">
                <a:srgbClr val="00AEEF">
                  <a:shade val="30000"/>
                  <a:satMod val="115000"/>
                  <a:alpha val="38000"/>
                </a:srgbClr>
              </a:gs>
              <a:gs pos="100000">
                <a:srgbClr val="00AEEF">
                  <a:shade val="100000"/>
                  <a:satMod val="115000"/>
                  <a:alpha val="67538"/>
                </a:srgbClr>
              </a:gs>
            </a:gsLst>
            <a:lin ang="13500000" scaled="1"/>
            <a:tileRect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200" cap="none" spc="0">
                <a:solidFill>
                  <a:srgbClr val="FFFFFF"/>
                </a:solidFill>
                <a:latin typeface="ZT Talk Exp" pitchFamily="2" charset="77"/>
                <a:ea typeface="Arial"/>
                <a:cs typeface="Arial"/>
                <a:sym typeface="Arial"/>
              </a:rPr>
              <a:t>SMART SPEAKERS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26A74880-F558-3E81-59C2-C2DDD4D3E6ED}"/>
              </a:ext>
            </a:extLst>
          </p:cNvPr>
          <p:cNvSpPr/>
          <p:nvPr/>
        </p:nvSpPr>
        <p:spPr>
          <a:xfrm>
            <a:off x="6585608" y="2564452"/>
            <a:ext cx="441900" cy="441900"/>
          </a:xfrm>
          <a:prstGeom prst="ellipse">
            <a:avLst/>
          </a:prstGeom>
          <a:solidFill>
            <a:schemeClr val="tx1">
              <a:lumMod val="95000"/>
            </a:schemeClr>
          </a:solidFill>
          <a:ln w="12700" cap="flat">
            <a:noFill/>
            <a:miter lim="400000"/>
          </a:ln>
          <a:effectLst>
            <a:outerShdw blurRad="50800" dist="160896" dir="2700000" algn="tl" rotWithShape="0">
              <a:prstClr val="black">
                <a:alpha val="18898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1" cap="none" spc="0">
                <a:solidFill>
                  <a:srgbClr val="00AEEF"/>
                </a:solidFill>
                <a:latin typeface="ZT Talk ExtBd Exp" pitchFamily="2" charset="77"/>
                <a:ea typeface="Arial"/>
                <a:cs typeface="Arial"/>
                <a:sym typeface="Arial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374608504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Smartphone Ownership"/>
          <p:cNvGraphicFramePr/>
          <p:nvPr/>
        </p:nvGraphicFramePr>
        <p:xfrm>
          <a:off x="847838" y="1237087"/>
          <a:ext cx="7343814" cy="29139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C3742EA2-7A37-65B0-01FD-7389DBB71DF5}"/>
              </a:ext>
            </a:extLst>
          </p:cNvPr>
          <p:cNvSpPr/>
          <p:nvPr/>
        </p:nvSpPr>
        <p:spPr>
          <a:xfrm>
            <a:off x="5640778" y="3000447"/>
            <a:ext cx="2313051" cy="234763"/>
          </a:xfrm>
          <a:prstGeom prst="rect">
            <a:avLst/>
          </a:prstGeom>
          <a:solidFill>
            <a:srgbClr val="FFFFFF">
              <a:alpha val="81961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125" cap="none" spc="0">
                <a:solidFill>
                  <a:schemeClr val="bg2"/>
                </a:solidFill>
                <a:latin typeface="ZT Talk Med Exp" pitchFamily="2" charset="77"/>
                <a:ea typeface="Arial"/>
                <a:cs typeface="Arial"/>
                <a:sym typeface="Arial"/>
              </a:rPr>
              <a:t>+43% in past 2 years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98F7FFA-A5AA-643A-4E46-8AF2BDED1E49}"/>
              </a:ext>
            </a:extLst>
          </p:cNvPr>
          <p:cNvSpPr/>
          <p:nvPr/>
        </p:nvSpPr>
        <p:spPr>
          <a:xfrm>
            <a:off x="7289851" y="2016850"/>
            <a:ext cx="837793" cy="837793"/>
          </a:xfrm>
          <a:prstGeom prst="ellipse">
            <a:avLst/>
          </a:prstGeom>
          <a:solidFill>
            <a:schemeClr val="accent2"/>
          </a:solidFill>
          <a:ln w="12700" cap="flat">
            <a:noFill/>
            <a:miter lim="400000"/>
          </a:ln>
          <a:effectLst>
            <a:outerShdw blurRad="50800" dist="125255" dir="8580000" algn="tl" rotWithShape="0">
              <a:prstClr val="black">
                <a:alpha val="18898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000" cap="none" spc="0">
                <a:solidFill>
                  <a:schemeClr val="tx1"/>
                </a:solidFill>
                <a:latin typeface="ZT Talk Exp" pitchFamily="2" charset="77"/>
                <a:ea typeface="Arial"/>
                <a:cs typeface="Arial"/>
                <a:sym typeface="Arial"/>
              </a:rPr>
              <a:t>Estimated</a:t>
            </a:r>
          </a:p>
          <a:p>
            <a:pPr>
              <a:lnSpc>
                <a:spcPct val="100000"/>
              </a:lnSpc>
            </a:pPr>
            <a:r>
              <a:rPr lang="en-US" sz="1000" b="1" cap="none" spc="0">
                <a:solidFill>
                  <a:schemeClr val="tx1"/>
                </a:solidFill>
                <a:latin typeface="ZT Talk Exp" pitchFamily="2" charset="77"/>
                <a:ea typeface="Arial"/>
                <a:cs typeface="Arial"/>
                <a:sym typeface="Arial"/>
              </a:rPr>
              <a:t>10 Million</a:t>
            </a:r>
          </a:p>
        </p:txBody>
      </p:sp>
      <p:sp>
        <p:nvSpPr>
          <p:cNvPr id="10" name="Smartphone Speaker Awareness">
            <a:extLst>
              <a:ext uri="{FF2B5EF4-FFF2-40B4-BE49-F238E27FC236}">
                <a16:creationId xmlns:a16="http://schemas.microsoft.com/office/drawing/2014/main" id="{02EF4B23-6CED-CF46-BB4A-B2A098EF8591}"/>
              </a:ext>
            </a:extLst>
          </p:cNvPr>
          <p:cNvSpPr txBox="1">
            <a:spLocks/>
          </p:cNvSpPr>
          <p:nvPr/>
        </p:nvSpPr>
        <p:spPr>
          <a:xfrm>
            <a:off x="628650" y="281967"/>
            <a:ext cx="7886700" cy="430887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marL="0" marR="0" indent="0" algn="l" defTabSz="64293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ZT Talk Exp" pitchFamily="2" charset="77"/>
                <a:ea typeface="+mn-ea"/>
                <a:cs typeface="Arial" panose="020B0604020202020204" pitchFamily="34" charset="0"/>
                <a:sym typeface="Montserrat Medium"/>
              </a:defRPr>
            </a:lvl1pPr>
            <a:lvl2pPr marL="0" marR="0" indent="85725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2pPr>
            <a:lvl3pPr marL="0" marR="0" indent="171450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3pPr>
            <a:lvl4pPr marL="0" marR="0" indent="257175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4pPr>
            <a:lvl5pPr marL="0" marR="0" indent="342900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5pPr>
            <a:lvl6pPr marL="0" marR="0" indent="428625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6pPr>
            <a:lvl7pPr marL="0" marR="0" indent="514350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7pPr>
            <a:lvl8pPr marL="0" marR="0" indent="600075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8pPr>
            <a:lvl9pPr marL="0" marR="0" indent="685800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9pPr>
          </a:lstStyle>
          <a:p>
            <a:pPr algn="ctr" hangingPunct="1"/>
            <a:r>
              <a:rPr lang="en-US" sz="2800"/>
              <a:t>Smart Speaker Ownership</a:t>
            </a:r>
            <a:endParaRPr lang="en-AU" sz="1600">
              <a:solidFill>
                <a:schemeClr val="accent4"/>
              </a:solidFill>
            </a:endParaRPr>
          </a:p>
        </p:txBody>
      </p:sp>
      <p:sp>
        <p:nvSpPr>
          <p:cNvPr id="13" name="Smartphone Speaker Awareness">
            <a:extLst>
              <a:ext uri="{FF2B5EF4-FFF2-40B4-BE49-F238E27FC236}">
                <a16:creationId xmlns:a16="http://schemas.microsoft.com/office/drawing/2014/main" id="{41A051B3-09E4-9852-9309-BF04D154620F}"/>
              </a:ext>
            </a:extLst>
          </p:cNvPr>
          <p:cNvSpPr txBox="1">
            <a:spLocks/>
          </p:cNvSpPr>
          <p:nvPr/>
        </p:nvSpPr>
        <p:spPr>
          <a:xfrm>
            <a:off x="949123" y="797590"/>
            <a:ext cx="7245754" cy="293693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89" tIns="26789" rIns="26789" bIns="26789" anchor="t">
            <a:noAutofit/>
          </a:bodyPr>
          <a:lstStyle>
            <a:lvl1pPr marL="0" marR="0" indent="0" algn="l" defTabSz="64293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600" b="0" i="0" u="none" strike="noStrike" cap="none" spc="0" baseline="0">
                <a:ln>
                  <a:noFill/>
                </a:ln>
                <a:solidFill>
                  <a:srgbClr val="0A5D96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1pPr>
            <a:lvl2pPr marL="0" marR="0" indent="2286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2pPr>
            <a:lvl3pPr marL="0" marR="0" indent="4572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3pPr>
            <a:lvl4pPr marL="0" marR="0" indent="6858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4pPr>
            <a:lvl5pPr marL="0" marR="0" indent="9144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5pPr>
            <a:lvl6pPr marL="0" marR="0" indent="11430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6pPr>
            <a:lvl7pPr marL="0" marR="0" indent="13716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7pPr>
            <a:lvl8pPr marL="0" marR="0" indent="16002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8pPr>
            <a:lvl9pPr marL="0" marR="0" indent="182880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9pPr>
          </a:lstStyle>
          <a:p>
            <a:pPr algn="ctr" hangingPunct="1"/>
            <a:r>
              <a:rPr lang="en-US" sz="1050">
                <a:solidFill>
                  <a:schemeClr val="tx1"/>
                </a:solidFill>
                <a:latin typeface="ZT Talk Exp" pitchFamily="2" charset="77"/>
                <a:cs typeface="Arial" panose="020B0604020202020204" pitchFamily="34" charset="0"/>
              </a:rPr>
              <a:t>% owning A Smart Speaker</a:t>
            </a:r>
          </a:p>
        </p:txBody>
      </p:sp>
      <p:sp>
        <p:nvSpPr>
          <p:cNvPr id="14" name="Content Placeholder 14">
            <a:extLst>
              <a:ext uri="{FF2B5EF4-FFF2-40B4-BE49-F238E27FC236}">
                <a16:creationId xmlns:a16="http://schemas.microsoft.com/office/drawing/2014/main" id="{272BA2B1-1C2B-8CFE-614F-0619C6F95B30}"/>
              </a:ext>
            </a:extLst>
          </p:cNvPr>
          <p:cNvSpPr txBox="1">
            <a:spLocks/>
          </p:cNvSpPr>
          <p:nvPr/>
        </p:nvSpPr>
        <p:spPr>
          <a:xfrm>
            <a:off x="2676225" y="4728279"/>
            <a:ext cx="3666064" cy="1308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marR="0" indent="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1pPr>
            <a:lvl2pPr marL="0" marR="0" indent="85725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2pPr>
            <a:lvl3pPr marL="0" marR="0" indent="17145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3pPr>
            <a:lvl4pPr marL="0" marR="0" indent="257175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4pPr>
            <a:lvl5pPr marL="0" marR="0" indent="34290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5pPr>
            <a:lvl6pPr marL="0" marR="0" indent="428625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6pPr>
            <a:lvl7pPr marL="0" marR="0" indent="51435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7pPr>
            <a:lvl8pPr marL="0" marR="0" indent="600075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8pPr>
            <a:lvl9pPr marL="0" marR="0" indent="68580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9pPr>
          </a:lstStyle>
          <a:p>
            <a:pPr algn="ctr" hangingPunct="1"/>
            <a:r>
              <a:rPr lang="en-US" sz="800"/>
              <a:t>Total Australian Population 10+</a:t>
            </a:r>
          </a:p>
        </p:txBody>
      </p:sp>
    </p:spTree>
    <p:extLst>
      <p:ext uri="{BB962C8B-B14F-4D97-AF65-F5344CB8AC3E}">
        <p14:creationId xmlns:p14="http://schemas.microsoft.com/office/powerpoint/2010/main" val="3703382804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2D Stacked Bar Chart"/>
          <p:cNvGraphicFramePr/>
          <p:nvPr/>
        </p:nvGraphicFramePr>
        <p:xfrm>
          <a:off x="366032" y="1134658"/>
          <a:ext cx="7307541" cy="29967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COMPUTER"/>
          <p:cNvSpPr txBox="1"/>
          <p:nvPr/>
        </p:nvSpPr>
        <p:spPr>
          <a:xfrm>
            <a:off x="2786150" y="1302560"/>
            <a:ext cx="683855" cy="1921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6789" tIns="26789" rIns="26789" bIns="26789" anchor="ctr">
            <a:spAutoFit/>
          </a:bodyPr>
          <a:lstStyle>
            <a:lvl1pPr algn="l">
              <a:defRPr sz="2100" spc="294">
                <a:solidFill>
                  <a:srgbClr val="00A2E5"/>
                </a:solidFill>
              </a:defRPr>
            </a:lvl1pPr>
          </a:lstStyle>
          <a:p>
            <a:pPr algn="ctr"/>
            <a:r>
              <a:rPr lang="en-US" sz="788" b="1" spc="0">
                <a:solidFill>
                  <a:schemeClr val="accent6">
                    <a:lumMod val="75000"/>
                  </a:schemeClr>
                </a:solidFill>
                <a:latin typeface="ZT Talk Exp" pitchFamily="2" charset="77"/>
              </a:rPr>
              <a:t>One</a:t>
            </a:r>
            <a:endParaRPr sz="788" b="1" spc="0">
              <a:solidFill>
                <a:schemeClr val="accent6">
                  <a:lumMod val="75000"/>
                </a:schemeClr>
              </a:solidFill>
              <a:latin typeface="ZT Talk Exp" pitchFamily="2" charset="77"/>
            </a:endParaRPr>
          </a:p>
        </p:txBody>
      </p:sp>
      <p:sp>
        <p:nvSpPr>
          <p:cNvPr id="9" name="COMPUTER"/>
          <p:cNvSpPr txBox="1"/>
          <p:nvPr/>
        </p:nvSpPr>
        <p:spPr>
          <a:xfrm>
            <a:off x="4983802" y="1302560"/>
            <a:ext cx="1140991" cy="1921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6789" tIns="26789" rIns="26789" bIns="26789" anchor="ctr">
            <a:spAutoFit/>
          </a:bodyPr>
          <a:lstStyle>
            <a:lvl1pPr algn="l">
              <a:defRPr sz="2100" spc="294">
                <a:solidFill>
                  <a:srgbClr val="00A2E5"/>
                </a:solidFill>
              </a:defRPr>
            </a:lvl1pPr>
          </a:lstStyle>
          <a:p>
            <a:pPr algn="ctr"/>
            <a:r>
              <a:rPr lang="en-US" sz="788" b="1" spc="0">
                <a:solidFill>
                  <a:schemeClr val="tx1"/>
                </a:solidFill>
                <a:latin typeface="ZT Talk Exp" pitchFamily="2" charset="77"/>
              </a:rPr>
              <a:t>Two</a:t>
            </a:r>
            <a:endParaRPr sz="788" b="1" spc="0">
              <a:solidFill>
                <a:schemeClr val="tx1"/>
              </a:solidFill>
              <a:latin typeface="ZT Talk Exp" pitchFamily="2" charset="77"/>
            </a:endParaRPr>
          </a:p>
        </p:txBody>
      </p:sp>
      <p:sp>
        <p:nvSpPr>
          <p:cNvPr id="11" name="COMPUTER"/>
          <p:cNvSpPr txBox="1"/>
          <p:nvPr/>
        </p:nvSpPr>
        <p:spPr>
          <a:xfrm>
            <a:off x="6493928" y="1157103"/>
            <a:ext cx="810510" cy="3376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6789" tIns="26789" rIns="26789" bIns="26789" anchor="ctr">
            <a:spAutoFit/>
          </a:bodyPr>
          <a:lstStyle>
            <a:lvl1pPr algn="l">
              <a:defRPr sz="2100" spc="294">
                <a:solidFill>
                  <a:srgbClr val="00A2E5"/>
                </a:solidFill>
              </a:defRPr>
            </a:lvl1pPr>
          </a:lstStyle>
          <a:p>
            <a:pPr algn="ctr"/>
            <a:r>
              <a:rPr lang="en-US" sz="788" b="1" spc="0">
                <a:solidFill>
                  <a:srgbClr val="45B5E5"/>
                </a:solidFill>
                <a:latin typeface="ZT Talk Exp" pitchFamily="2" charset="77"/>
              </a:rPr>
              <a:t>Three</a:t>
            </a:r>
          </a:p>
          <a:p>
            <a:pPr algn="ctr"/>
            <a:r>
              <a:rPr lang="en-US" sz="788" b="1" spc="0">
                <a:solidFill>
                  <a:srgbClr val="45B5E5"/>
                </a:solidFill>
                <a:latin typeface="ZT Talk Exp" pitchFamily="2" charset="77"/>
              </a:rPr>
              <a:t>or more</a:t>
            </a:r>
            <a:endParaRPr sz="788" b="1" spc="0">
              <a:solidFill>
                <a:srgbClr val="45B5E5"/>
              </a:solidFill>
              <a:latin typeface="ZT Talk Exp" pitchFamily="2" charset="77"/>
            </a:endParaRPr>
          </a:p>
        </p:txBody>
      </p:sp>
      <p:sp>
        <p:nvSpPr>
          <p:cNvPr id="12" name="COMPUTER"/>
          <p:cNvSpPr txBox="1"/>
          <p:nvPr/>
        </p:nvSpPr>
        <p:spPr>
          <a:xfrm>
            <a:off x="7621618" y="1624354"/>
            <a:ext cx="884853" cy="369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6789" tIns="26789" rIns="26789" bIns="26789" anchor="ctr">
            <a:spAutoFit/>
          </a:bodyPr>
          <a:lstStyle>
            <a:lvl1pPr algn="l">
              <a:defRPr sz="2100" spc="294">
                <a:solidFill>
                  <a:srgbClr val="00A2E5"/>
                </a:solidFill>
              </a:defRPr>
            </a:lvl1pPr>
          </a:lstStyle>
          <a:p>
            <a:pPr algn="ctr"/>
            <a:r>
              <a:rPr lang="en-US" sz="1800" b="1" spc="0">
                <a:solidFill>
                  <a:schemeClr val="tx1"/>
                </a:solidFill>
                <a:latin typeface="ZT Talk Exp" pitchFamily="2" charset="77"/>
              </a:rPr>
              <a:t>1.9</a:t>
            </a:r>
            <a:endParaRPr sz="1800" b="1" spc="0">
              <a:solidFill>
                <a:schemeClr val="tx1"/>
              </a:solidFill>
              <a:latin typeface="ZT Talk Exp" pitchFamily="2" charset="77"/>
            </a:endParaRPr>
          </a:p>
        </p:txBody>
      </p:sp>
      <p:sp>
        <p:nvSpPr>
          <p:cNvPr id="13" name="COMPUTER"/>
          <p:cNvSpPr txBox="1"/>
          <p:nvPr/>
        </p:nvSpPr>
        <p:spPr>
          <a:xfrm>
            <a:off x="7621618" y="2497956"/>
            <a:ext cx="884853" cy="369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6789" tIns="26789" rIns="26789" bIns="26789" anchor="ctr">
            <a:spAutoFit/>
          </a:bodyPr>
          <a:lstStyle>
            <a:lvl1pPr algn="l">
              <a:defRPr sz="2100" spc="294">
                <a:solidFill>
                  <a:srgbClr val="00A2E5"/>
                </a:solidFill>
              </a:defRPr>
            </a:lvl1pPr>
          </a:lstStyle>
          <a:p>
            <a:pPr algn="ctr"/>
            <a:r>
              <a:rPr lang="en-US" sz="1800" b="1" spc="0">
                <a:solidFill>
                  <a:schemeClr val="tx1"/>
                </a:solidFill>
                <a:latin typeface="ZT Talk Exp" pitchFamily="2" charset="77"/>
              </a:rPr>
              <a:t>2.2</a:t>
            </a:r>
            <a:endParaRPr sz="1800" b="1" spc="0">
              <a:solidFill>
                <a:schemeClr val="tx1"/>
              </a:solidFill>
              <a:latin typeface="ZT Talk Exp" pitchFamily="2" charset="77"/>
            </a:endParaRPr>
          </a:p>
        </p:txBody>
      </p:sp>
      <p:sp>
        <p:nvSpPr>
          <p:cNvPr id="2" name="COMPUTER">
            <a:extLst>
              <a:ext uri="{FF2B5EF4-FFF2-40B4-BE49-F238E27FC236}">
                <a16:creationId xmlns:a16="http://schemas.microsoft.com/office/drawing/2014/main" id="{EF2F2414-35DE-A4C1-222E-142B2256F0F7}"/>
              </a:ext>
            </a:extLst>
          </p:cNvPr>
          <p:cNvSpPr txBox="1"/>
          <p:nvPr/>
        </p:nvSpPr>
        <p:spPr>
          <a:xfrm>
            <a:off x="7621618" y="3371557"/>
            <a:ext cx="884853" cy="369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6789" tIns="26789" rIns="26789" bIns="26789" anchor="ctr">
            <a:spAutoFit/>
          </a:bodyPr>
          <a:lstStyle>
            <a:lvl1pPr algn="l">
              <a:defRPr sz="2100" spc="294">
                <a:solidFill>
                  <a:srgbClr val="00A2E5"/>
                </a:solidFill>
              </a:defRPr>
            </a:lvl1pPr>
          </a:lstStyle>
          <a:p>
            <a:pPr algn="ctr"/>
            <a:r>
              <a:rPr lang="en-US" sz="1800" b="1" spc="0">
                <a:solidFill>
                  <a:schemeClr val="tx1"/>
                </a:solidFill>
                <a:latin typeface="ZT Talk Exp" pitchFamily="2" charset="77"/>
              </a:rPr>
              <a:t>2.5</a:t>
            </a:r>
            <a:endParaRPr sz="1800" b="1" spc="0">
              <a:solidFill>
                <a:schemeClr val="tx1"/>
              </a:solidFill>
              <a:latin typeface="ZT Talk Exp" pitchFamily="2" charset="77"/>
            </a:endParaRPr>
          </a:p>
        </p:txBody>
      </p:sp>
      <p:sp>
        <p:nvSpPr>
          <p:cNvPr id="4" name="COMPUTER">
            <a:extLst>
              <a:ext uri="{FF2B5EF4-FFF2-40B4-BE49-F238E27FC236}">
                <a16:creationId xmlns:a16="http://schemas.microsoft.com/office/drawing/2014/main" id="{DE3E0539-B5C8-314F-F5B5-42DAF40144C2}"/>
              </a:ext>
            </a:extLst>
          </p:cNvPr>
          <p:cNvSpPr txBox="1"/>
          <p:nvPr/>
        </p:nvSpPr>
        <p:spPr>
          <a:xfrm>
            <a:off x="7525194" y="1197243"/>
            <a:ext cx="1133032" cy="2969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6789" tIns="26789" rIns="26789" bIns="26789" anchor="ctr">
            <a:spAutoFit/>
          </a:bodyPr>
          <a:lstStyle>
            <a:lvl1pPr algn="l">
              <a:defRPr sz="2100" spc="294">
                <a:solidFill>
                  <a:srgbClr val="00A2E5"/>
                </a:solidFill>
              </a:defRPr>
            </a:lvl1pPr>
          </a:lstStyle>
          <a:p>
            <a:pPr algn="ctr"/>
            <a:r>
              <a:rPr lang="en-US" sz="675" b="1" spc="0">
                <a:solidFill>
                  <a:schemeClr val="tx1"/>
                </a:solidFill>
                <a:latin typeface="ZT Talk Exp" pitchFamily="2" charset="77"/>
              </a:rPr>
              <a:t>Mean # of </a:t>
            </a:r>
          </a:p>
          <a:p>
            <a:pPr algn="ctr"/>
            <a:r>
              <a:rPr lang="en-US" sz="675" b="1" spc="0">
                <a:solidFill>
                  <a:schemeClr val="tx1"/>
                </a:solidFill>
                <a:latin typeface="ZT Talk Exp" pitchFamily="2" charset="77"/>
              </a:rPr>
              <a:t>smart speakers</a:t>
            </a:r>
            <a:endParaRPr sz="675" b="1" spc="0">
              <a:solidFill>
                <a:schemeClr val="tx1"/>
              </a:solidFill>
              <a:latin typeface="ZT Talk Exp" pitchFamily="2" charset="77"/>
            </a:endParaRPr>
          </a:p>
        </p:txBody>
      </p:sp>
      <p:sp>
        <p:nvSpPr>
          <p:cNvPr id="5" name="Smartphone Speaker Awareness">
            <a:extLst>
              <a:ext uri="{FF2B5EF4-FFF2-40B4-BE49-F238E27FC236}">
                <a16:creationId xmlns:a16="http://schemas.microsoft.com/office/drawing/2014/main" id="{FDCF8A67-F906-9C9F-2173-F2E5494CB57B}"/>
              </a:ext>
            </a:extLst>
          </p:cNvPr>
          <p:cNvSpPr txBox="1">
            <a:spLocks/>
          </p:cNvSpPr>
          <p:nvPr/>
        </p:nvSpPr>
        <p:spPr>
          <a:xfrm>
            <a:off x="628650" y="281967"/>
            <a:ext cx="6992968" cy="43088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marR="0" indent="0" algn="l" defTabSz="64293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ZT Talk Exp" pitchFamily="2" charset="77"/>
                <a:ea typeface="+mn-ea"/>
                <a:cs typeface="Arial" panose="020B0604020202020204" pitchFamily="34" charset="0"/>
                <a:sym typeface="Montserrat Medium"/>
              </a:defRPr>
            </a:lvl1pPr>
            <a:lvl2pPr marL="0" marR="0" indent="85725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2pPr>
            <a:lvl3pPr marL="0" marR="0" indent="171450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3pPr>
            <a:lvl4pPr marL="0" marR="0" indent="257175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4pPr>
            <a:lvl5pPr marL="0" marR="0" indent="342900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5pPr>
            <a:lvl6pPr marL="0" marR="0" indent="428625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6pPr>
            <a:lvl7pPr marL="0" marR="0" indent="514350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7pPr>
            <a:lvl8pPr marL="0" marR="0" indent="600075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8pPr>
            <a:lvl9pPr marL="0" marR="0" indent="685800" algn="l" defTabSz="30807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0" i="0" u="none" strike="noStrike" cap="none" spc="-83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Montserrat Medium"/>
              </a:defRPr>
            </a:lvl9pPr>
          </a:lstStyle>
          <a:p>
            <a:pPr algn="ctr" hangingPunct="1"/>
            <a:r>
              <a:rPr lang="en-US" sz="2800"/>
              <a:t>Number of Smart Speakers in Household</a:t>
            </a:r>
            <a:endParaRPr lang="en-AU" sz="1600">
              <a:solidFill>
                <a:schemeClr val="accent4"/>
              </a:solidFill>
            </a:endParaRPr>
          </a:p>
        </p:txBody>
      </p:sp>
      <p:sp>
        <p:nvSpPr>
          <p:cNvPr id="14" name="Content Placeholder 14">
            <a:extLst>
              <a:ext uri="{FF2B5EF4-FFF2-40B4-BE49-F238E27FC236}">
                <a16:creationId xmlns:a16="http://schemas.microsoft.com/office/drawing/2014/main" id="{AD257269-0A71-5BCB-4C7D-2F620FE06FF1}"/>
              </a:ext>
            </a:extLst>
          </p:cNvPr>
          <p:cNvSpPr txBox="1">
            <a:spLocks/>
          </p:cNvSpPr>
          <p:nvPr/>
        </p:nvSpPr>
        <p:spPr>
          <a:xfrm>
            <a:off x="2676225" y="4728279"/>
            <a:ext cx="3666064" cy="1308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marR="0" indent="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1pPr>
            <a:lvl2pPr marL="0" marR="0" indent="85725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2pPr>
            <a:lvl3pPr marL="0" marR="0" indent="17145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3pPr>
            <a:lvl4pPr marL="0" marR="0" indent="257175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4pPr>
            <a:lvl5pPr marL="0" marR="0" indent="34290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5pPr>
            <a:lvl6pPr marL="0" marR="0" indent="428625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6pPr>
            <a:lvl7pPr marL="0" marR="0" indent="51435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7pPr>
            <a:lvl8pPr marL="0" marR="0" indent="600075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8pPr>
            <a:lvl9pPr marL="0" marR="0" indent="68580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9pPr>
          </a:lstStyle>
          <a:p>
            <a:pPr algn="ctr" hangingPunct="1"/>
            <a:r>
              <a:rPr lang="en-US" sz="800"/>
              <a:t>Base: Australians age 10+ who own a smart speaker</a:t>
            </a:r>
          </a:p>
        </p:txBody>
      </p:sp>
    </p:spTree>
    <p:extLst>
      <p:ext uri="{BB962C8B-B14F-4D97-AF65-F5344CB8AC3E}">
        <p14:creationId xmlns:p14="http://schemas.microsoft.com/office/powerpoint/2010/main" val="2142332381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 - ID Title">
            <a:hlinkClick r:id="" action="ppaction://media"/>
            <a:extLst>
              <a:ext uri="{FF2B5EF4-FFF2-40B4-BE49-F238E27FC236}">
                <a16:creationId xmlns:a16="http://schemas.microsoft.com/office/drawing/2014/main" id="{F67747CD-02E1-0F75-F5D2-BF28490011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58" y="596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2355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3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6A045-9F41-FE53-D083-308A50555EAF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AU" sz="2700"/>
              <a:t>Overview and Methodology</a:t>
            </a:r>
            <a:endParaRPr lang="en-US" sz="27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4B8B1C-75FD-2D37-24C7-4720D80B8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13234"/>
            <a:ext cx="7886700" cy="3137467"/>
          </a:xfrm>
          <a:prstGeom prst="rect">
            <a:avLst/>
          </a:prstGeom>
        </p:spPr>
        <p:txBody>
          <a:bodyPr vert="horz" lIns="34290" tIns="17145" rIns="34290" bIns="17145" rtlCol="0" anchor="t">
            <a:normAutofit/>
          </a:bodyPr>
          <a:lstStyle/>
          <a:p>
            <a:r>
              <a:rPr lang="en-AU">
                <a:latin typeface="ZT Talk Exp"/>
                <a:cs typeface="Arial"/>
              </a:rPr>
              <a:t>The Infinite Dial Australia 2025 explores Australians’ audio consumption across AM/FM, DAB+, and digital platforms, alongside broader trends in online media usage and technology adoption.</a:t>
            </a:r>
          </a:p>
          <a:p>
            <a:r>
              <a:rPr lang="en-AU">
                <a:latin typeface="ZT Talk Exp"/>
                <a:cs typeface="Arial"/>
              </a:rPr>
              <a:t>Now in its ninth year, the study is modelled on Edison Research’s U.S. Infinite Dial (est. 1998), the longest-running study of digital media behaviour globally.</a:t>
            </a:r>
          </a:p>
          <a:p>
            <a:r>
              <a:rPr lang="en-AU">
                <a:latin typeface="ZT Talk Exp"/>
                <a:cs typeface="Arial"/>
              </a:rPr>
              <a:t>Enables direct comparisons across Australia, New Zealand, UK and the U.S.</a:t>
            </a:r>
          </a:p>
          <a:p>
            <a:r>
              <a:rPr lang="en-AU">
                <a:latin typeface="ZT Talk Exp"/>
                <a:cs typeface="Arial"/>
              </a:rPr>
              <a:t>National survey of 1,543 Australians aged 10+, conducted in Q1 2025 (fieldwork 25 March – 21 April 2025).</a:t>
            </a:r>
            <a:br>
              <a:rPr lang="en-AU"/>
            </a:br>
            <a:r>
              <a:rPr lang="en-AU">
                <a:latin typeface="ZT Talk Exp"/>
                <a:cs typeface="Arial"/>
              </a:rPr>
              <a:t> – 1,240 interviews online | 303 interviews via telephone.</a:t>
            </a:r>
          </a:p>
          <a:p>
            <a:r>
              <a:rPr lang="en-AU">
                <a:latin typeface="ZT Talk Exp"/>
                <a:cs typeface="Arial"/>
              </a:rPr>
              <a:t>Data weighted to national 10+ population figures.</a:t>
            </a:r>
          </a:p>
          <a:p>
            <a:endParaRPr lang="en-US" sz="525"/>
          </a:p>
        </p:txBody>
      </p:sp>
    </p:spTree>
    <p:extLst>
      <p:ext uri="{BB962C8B-B14F-4D97-AF65-F5344CB8AC3E}">
        <p14:creationId xmlns:p14="http://schemas.microsoft.com/office/powerpoint/2010/main" val="4059228097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7CF584-5175-82CC-ACDB-5A8BA121B1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0FDB0-6FA4-76DF-6456-0A96C7781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09199"/>
            <a:ext cx="7886700" cy="994172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en-AU" sz="2700"/>
              <a:t>Channel Definitions</a:t>
            </a:r>
            <a:endParaRPr lang="en-US" sz="2700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11AB3772-BA14-CFBB-0462-E1195A11C8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7029829"/>
              </p:ext>
            </p:extLst>
          </p:nvPr>
        </p:nvGraphicFramePr>
        <p:xfrm>
          <a:off x="1230030" y="1158826"/>
          <a:ext cx="6238172" cy="257640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785937">
                  <a:extLst>
                    <a:ext uri="{9D8B030D-6E8A-4147-A177-3AD203B41FA5}">
                      <a16:colId xmlns:a16="http://schemas.microsoft.com/office/drawing/2014/main" val="723097128"/>
                    </a:ext>
                  </a:extLst>
                </a:gridCol>
                <a:gridCol w="4452235">
                  <a:extLst>
                    <a:ext uri="{9D8B030D-6E8A-4147-A177-3AD203B41FA5}">
                      <a16:colId xmlns:a16="http://schemas.microsoft.com/office/drawing/2014/main" val="1982041895"/>
                    </a:ext>
                  </a:extLst>
                </a:gridCol>
              </a:tblGrid>
              <a:tr h="322938">
                <a:tc>
                  <a:txBody>
                    <a:bodyPr/>
                    <a:lstStyle/>
                    <a:p>
                      <a:pPr algn="l" fontAlgn="ctr"/>
                      <a:r>
                        <a:rPr lang="en-AU" sz="800" u="none" strike="noStrike">
                          <a:effectLst/>
                        </a:rPr>
                        <a:t>Total Audio</a:t>
                      </a:r>
                      <a:endParaRPr lang="en-A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19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All Broadcast &amp; Streaming Radio, Ad Supported and Subscription Music platforms and Podcasting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19" marR="0" marT="0" marB="0" anchor="ctr"/>
                </a:tc>
                <a:extLst>
                  <a:ext uri="{0D108BD9-81ED-4DB2-BD59-A6C34878D82A}">
                    <a16:rowId xmlns:a16="http://schemas.microsoft.com/office/drawing/2014/main" val="3868391268"/>
                  </a:ext>
                </a:extLst>
              </a:tr>
              <a:tr h="313968">
                <a:tc>
                  <a:txBody>
                    <a:bodyPr/>
                    <a:lstStyle/>
                    <a:p>
                      <a:pPr algn="l" fontAlgn="ctr"/>
                      <a:r>
                        <a:rPr lang="en-AU" sz="800" u="none" strike="noStrike">
                          <a:effectLst/>
                        </a:rPr>
                        <a:t>Total Radio</a:t>
                      </a:r>
                      <a:endParaRPr lang="en-A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19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All Broadcast and Streaming radio available on any device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19" marR="0" marT="0" marB="0" anchor="ctr"/>
                </a:tc>
                <a:extLst>
                  <a:ext uri="{0D108BD9-81ED-4DB2-BD59-A6C34878D82A}">
                    <a16:rowId xmlns:a16="http://schemas.microsoft.com/office/drawing/2014/main" val="2274670684"/>
                  </a:ext>
                </a:extLst>
              </a:tr>
              <a:tr h="313968">
                <a:tc>
                  <a:txBody>
                    <a:bodyPr/>
                    <a:lstStyle/>
                    <a:p>
                      <a:pPr algn="l" fontAlgn="ctr"/>
                      <a:r>
                        <a:rPr lang="en-AU" sz="800" u="none" strike="noStrike">
                          <a:effectLst/>
                        </a:rPr>
                        <a:t>Broadcast Radio</a:t>
                      </a:r>
                      <a:endParaRPr lang="en-A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19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Live radio listened to on AM, FM and DAB+ devices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19" marR="0" marT="0" marB="0" anchor="ctr"/>
                </a:tc>
                <a:extLst>
                  <a:ext uri="{0D108BD9-81ED-4DB2-BD59-A6C34878D82A}">
                    <a16:rowId xmlns:a16="http://schemas.microsoft.com/office/drawing/2014/main" val="1603901394"/>
                  </a:ext>
                </a:extLst>
              </a:tr>
              <a:tr h="313968">
                <a:tc>
                  <a:txBody>
                    <a:bodyPr/>
                    <a:lstStyle/>
                    <a:p>
                      <a:pPr algn="l" fontAlgn="ctr"/>
                      <a:r>
                        <a:rPr lang="en-AU" sz="800" u="none" strike="noStrike">
                          <a:effectLst/>
                        </a:rPr>
                        <a:t>Live Streaming Radio</a:t>
                      </a:r>
                      <a:endParaRPr lang="en-A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19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All Radio delivered online and accessible on connected devices like computers, smartphones and smart speakers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19" marR="0" marT="0" marB="0" anchor="ctr"/>
                </a:tc>
                <a:extLst>
                  <a:ext uri="{0D108BD9-81ED-4DB2-BD59-A6C34878D82A}">
                    <a16:rowId xmlns:a16="http://schemas.microsoft.com/office/drawing/2014/main" val="2238155547"/>
                  </a:ext>
                </a:extLst>
              </a:tr>
              <a:tr h="313968">
                <a:tc>
                  <a:txBody>
                    <a:bodyPr/>
                    <a:lstStyle/>
                    <a:p>
                      <a:pPr algn="l" fontAlgn="ctr"/>
                      <a:r>
                        <a:rPr lang="en-AU" sz="800" u="none" strike="noStrike">
                          <a:solidFill>
                            <a:schemeClr val="tx1"/>
                          </a:solidFill>
                          <a:effectLst/>
                        </a:rPr>
                        <a:t>Ad-Supported Music Streaming</a:t>
                      </a:r>
                      <a:endParaRPr lang="en-AU" sz="8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19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solidFill>
                            <a:schemeClr val="tx1"/>
                          </a:solidFill>
                          <a:effectLst/>
                        </a:rPr>
                        <a:t>Online music streaming platforms provided free but carry advertising</a:t>
                      </a:r>
                      <a:endParaRPr lang="en-US" sz="8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19" marR="0" marT="0" marB="0" anchor="ctr"/>
                </a:tc>
                <a:extLst>
                  <a:ext uri="{0D108BD9-81ED-4DB2-BD59-A6C34878D82A}">
                    <a16:rowId xmlns:a16="http://schemas.microsoft.com/office/drawing/2014/main" val="1682004613"/>
                  </a:ext>
                </a:extLst>
              </a:tr>
              <a:tr h="313968">
                <a:tc>
                  <a:txBody>
                    <a:bodyPr/>
                    <a:lstStyle/>
                    <a:p>
                      <a:pPr algn="l" fontAlgn="ctr"/>
                      <a:r>
                        <a:rPr lang="en-AU" sz="800" u="none" strike="noStrike">
                          <a:effectLst/>
                        </a:rPr>
                        <a:t>Subscription Music Streaming</a:t>
                      </a:r>
                      <a:endParaRPr lang="en-A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19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Online music streaming platforms; paid and ad-free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19" marR="0" marT="0" marB="0" anchor="ctr"/>
                </a:tc>
                <a:extLst>
                  <a:ext uri="{0D108BD9-81ED-4DB2-BD59-A6C34878D82A}">
                    <a16:rowId xmlns:a16="http://schemas.microsoft.com/office/drawing/2014/main" val="460746137"/>
                  </a:ext>
                </a:extLst>
              </a:tr>
              <a:tr h="369654">
                <a:tc>
                  <a:txBody>
                    <a:bodyPr/>
                    <a:lstStyle/>
                    <a:p>
                      <a:pPr algn="l" fontAlgn="ctr"/>
                      <a:r>
                        <a:rPr lang="en-AU" sz="800" u="none" strike="noStrike">
                          <a:effectLst/>
                        </a:rPr>
                        <a:t>Streaming Audio</a:t>
                      </a:r>
                      <a:endParaRPr lang="en-A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19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Live Streaming radio and Music Streaming Services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19" marR="0" marT="0" marB="0" anchor="ctr"/>
                </a:tc>
                <a:extLst>
                  <a:ext uri="{0D108BD9-81ED-4DB2-BD59-A6C34878D82A}">
                    <a16:rowId xmlns:a16="http://schemas.microsoft.com/office/drawing/2014/main" val="3160090602"/>
                  </a:ext>
                </a:extLst>
              </a:tr>
              <a:tr h="313968">
                <a:tc>
                  <a:txBody>
                    <a:bodyPr/>
                    <a:lstStyle/>
                    <a:p>
                      <a:pPr algn="l" fontAlgn="ctr"/>
                      <a:r>
                        <a:rPr lang="en-AU" sz="800" u="none" strike="noStrike">
                          <a:effectLst/>
                        </a:rPr>
                        <a:t>Online Audio</a:t>
                      </a:r>
                      <a:endParaRPr lang="en-A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19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Live Streaming radio, Music Streaming &amp; Podcasts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19" marR="0" marT="0" marB="0" anchor="ctr"/>
                </a:tc>
                <a:extLst>
                  <a:ext uri="{0D108BD9-81ED-4DB2-BD59-A6C34878D82A}">
                    <a16:rowId xmlns:a16="http://schemas.microsoft.com/office/drawing/2014/main" val="3102581528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5C860276-E873-FFB3-E3F4-2E7D54C0DB3F}"/>
              </a:ext>
            </a:extLst>
          </p:cNvPr>
          <p:cNvSpPr txBox="1"/>
          <p:nvPr/>
        </p:nvSpPr>
        <p:spPr>
          <a:xfrm>
            <a:off x="1230030" y="3924634"/>
            <a:ext cx="2709234" cy="190180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AU">
                <a:solidFill>
                  <a:srgbClr val="3F3F3F"/>
                </a:solidFill>
                <a:effectLst/>
                <a:latin typeface="Helvetica" pitchFamily="2" charset="0"/>
              </a:rPr>
              <a:t>Commercial = ad supporte</a:t>
            </a:r>
            <a:r>
              <a:rPr lang="en-AU">
                <a:solidFill>
                  <a:srgbClr val="3F3F3F"/>
                </a:solidFill>
                <a:latin typeface="Helvetica" pitchFamily="2" charset="0"/>
              </a:rPr>
              <a:t>D CHANNELS</a:t>
            </a:r>
            <a:endParaRPr lang="en-AU">
              <a:solidFill>
                <a:srgbClr val="3F3F3F"/>
              </a:solidFill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1056953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wearing headphones&#10;&#10;AI-generated content may be incorrect.">
            <a:extLst>
              <a:ext uri="{FF2B5EF4-FFF2-40B4-BE49-F238E27FC236}">
                <a16:creationId xmlns:a16="http://schemas.microsoft.com/office/drawing/2014/main" id="{BB4D76EB-9327-16EC-64E6-BF1D774259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83D7636-FB38-E454-A72E-70200AD37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375" y="678620"/>
            <a:ext cx="7886700" cy="994172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ts val="7125"/>
              </a:lnSpc>
            </a:pPr>
            <a:r>
              <a:rPr lang="en-AU" sz="7125"/>
              <a:t>Key</a:t>
            </a:r>
            <a:br>
              <a:rPr lang="en-AU" sz="7125"/>
            </a:br>
            <a:r>
              <a:rPr lang="en-AU" sz="7125"/>
              <a:t>Findings</a:t>
            </a:r>
            <a:endParaRPr lang="en-US" sz="7125"/>
          </a:p>
        </p:txBody>
      </p:sp>
    </p:spTree>
    <p:extLst>
      <p:ext uri="{BB962C8B-B14F-4D97-AF65-F5344CB8AC3E}">
        <p14:creationId xmlns:p14="http://schemas.microsoft.com/office/powerpoint/2010/main" val="141199416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90CE82-5BB0-1867-8323-DB511F954E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Smartphone Ownership">
            <a:extLst>
              <a:ext uri="{FF2B5EF4-FFF2-40B4-BE49-F238E27FC236}">
                <a16:creationId xmlns:a16="http://schemas.microsoft.com/office/drawing/2014/main" id="{23286674-753C-82CC-D420-5D5C8F5E56F4}"/>
              </a:ext>
            </a:extLst>
          </p:cNvPr>
          <p:cNvGraphicFramePr>
            <a:graphicFrameLocks/>
          </p:cNvGraphicFramePr>
          <p:nvPr/>
        </p:nvGraphicFramePr>
        <p:xfrm>
          <a:off x="822532" y="-423333"/>
          <a:ext cx="7343814" cy="4648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Smartphone Speaker Awareness">
            <a:extLst>
              <a:ext uri="{FF2B5EF4-FFF2-40B4-BE49-F238E27FC236}">
                <a16:creationId xmlns:a16="http://schemas.microsoft.com/office/drawing/2014/main" id="{F1C25BD4-D0D3-7F32-5A76-096C279B087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8650" y="462261"/>
            <a:ext cx="7886700" cy="461665"/>
          </a:xfrm>
          <a:prstGeom prst="rect">
            <a:avLst/>
          </a:prstGeom>
        </p:spPr>
        <p:txBody>
          <a:bodyPr anchor="t">
            <a:noAutofit/>
          </a:bodyPr>
          <a:lstStyle>
            <a:lvl1pPr defTabSz="642937">
              <a:defRPr spc="0"/>
            </a:lvl1pPr>
          </a:lstStyle>
          <a:p>
            <a:pPr algn="ctr"/>
            <a:r>
              <a:rPr lang="en-US">
                <a:solidFill>
                  <a:schemeClr val="tx1"/>
                </a:solidFill>
              </a:rPr>
              <a:t>Commercial</a:t>
            </a:r>
            <a:r>
              <a:rPr lang="en-US"/>
              <a:t> Radio’s Resilience</a:t>
            </a:r>
            <a:endParaRPr lang="en-AU" sz="1725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FD2C8E8-0F72-2DD0-50DA-B39BD7550E8B}"/>
              </a:ext>
            </a:extLst>
          </p:cNvPr>
          <p:cNvSpPr/>
          <p:nvPr/>
        </p:nvSpPr>
        <p:spPr>
          <a:xfrm>
            <a:off x="7136219" y="2147661"/>
            <a:ext cx="987795" cy="987795"/>
          </a:xfrm>
          <a:prstGeom prst="ellipse">
            <a:avLst/>
          </a:prstGeom>
          <a:solidFill>
            <a:srgbClr val="00AEEF"/>
          </a:solidFill>
          <a:ln w="12700" cap="flat">
            <a:noFill/>
            <a:miter lim="400000"/>
          </a:ln>
          <a:effectLst>
            <a:outerShdw blurRad="50800" dist="125255" dir="2700000" algn="tl" rotWithShape="0">
              <a:prstClr val="black">
                <a:alpha val="18898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125" b="1" cap="none" spc="0">
                <a:solidFill>
                  <a:srgbClr val="FFFFFF"/>
                </a:solidFill>
                <a:latin typeface="ZT Talk Exp" pitchFamily="2" charset="77"/>
                <a:ea typeface="Arial"/>
                <a:cs typeface="Arial"/>
                <a:sym typeface="Arial"/>
              </a:rPr>
              <a:t>Estimated</a:t>
            </a:r>
          </a:p>
          <a:p>
            <a:pPr>
              <a:lnSpc>
                <a:spcPct val="100000"/>
              </a:lnSpc>
            </a:pPr>
            <a:r>
              <a:rPr lang="en-US" sz="1125" b="1" cap="none" spc="0">
                <a:solidFill>
                  <a:srgbClr val="FFFFFF"/>
                </a:solidFill>
                <a:latin typeface="ZT Talk Exp" pitchFamily="2" charset="77"/>
                <a:ea typeface="Arial"/>
                <a:cs typeface="Arial"/>
                <a:sym typeface="Arial"/>
              </a:rPr>
              <a:t>15 Million</a:t>
            </a:r>
          </a:p>
        </p:txBody>
      </p:sp>
      <p:sp>
        <p:nvSpPr>
          <p:cNvPr id="19" name="Content Placeholder 14">
            <a:extLst>
              <a:ext uri="{FF2B5EF4-FFF2-40B4-BE49-F238E27FC236}">
                <a16:creationId xmlns:a16="http://schemas.microsoft.com/office/drawing/2014/main" id="{58867705-3018-E9F8-6DD6-587CA81A36DA}"/>
              </a:ext>
            </a:extLst>
          </p:cNvPr>
          <p:cNvSpPr txBox="1">
            <a:spLocks/>
          </p:cNvSpPr>
          <p:nvPr/>
        </p:nvSpPr>
        <p:spPr>
          <a:xfrm>
            <a:off x="1728843" y="4148917"/>
            <a:ext cx="5531191" cy="57956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821531" rtl="0" latinLnBrk="0">
              <a:lnSpc>
                <a:spcPct val="110000"/>
              </a:lnSpc>
              <a:spcBef>
                <a:spcPts val="4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1pPr>
            <a:lvl2pPr marL="0" marR="0" indent="228600" algn="l" defTabSz="821531" rtl="0" latinLnBrk="0">
              <a:lnSpc>
                <a:spcPct val="110000"/>
              </a:lnSpc>
              <a:spcBef>
                <a:spcPts val="4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2pPr>
            <a:lvl3pPr marL="0" marR="0" indent="457200" algn="l" defTabSz="821531" rtl="0" latinLnBrk="0">
              <a:lnSpc>
                <a:spcPct val="110000"/>
              </a:lnSpc>
              <a:spcBef>
                <a:spcPts val="4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3pPr>
            <a:lvl4pPr marL="0" marR="0" indent="685800" algn="l" defTabSz="821531" rtl="0" latinLnBrk="0">
              <a:lnSpc>
                <a:spcPct val="110000"/>
              </a:lnSpc>
              <a:spcBef>
                <a:spcPts val="4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4pPr>
            <a:lvl5pPr marL="0" marR="0" indent="914400" algn="l" defTabSz="821531" rtl="0" latinLnBrk="0">
              <a:lnSpc>
                <a:spcPct val="110000"/>
              </a:lnSpc>
              <a:spcBef>
                <a:spcPts val="4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5pPr>
            <a:lvl6pPr marL="0" marR="0" indent="1143000" algn="l" defTabSz="821531" rtl="0" latinLnBrk="0">
              <a:lnSpc>
                <a:spcPct val="110000"/>
              </a:lnSpc>
              <a:spcBef>
                <a:spcPts val="4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6pPr>
            <a:lvl7pPr marL="0" marR="0" indent="1371600" algn="l" defTabSz="821531" rtl="0" latinLnBrk="0">
              <a:lnSpc>
                <a:spcPct val="110000"/>
              </a:lnSpc>
              <a:spcBef>
                <a:spcPts val="4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7pPr>
            <a:lvl8pPr marL="0" marR="0" indent="1600200" algn="l" defTabSz="821531" rtl="0" latinLnBrk="0">
              <a:lnSpc>
                <a:spcPct val="110000"/>
              </a:lnSpc>
              <a:spcBef>
                <a:spcPts val="4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8pPr>
            <a:lvl9pPr marL="0" marR="0" indent="1828800" algn="l" defTabSz="821531" rtl="0" latinLnBrk="0">
              <a:lnSpc>
                <a:spcPct val="110000"/>
              </a:lnSpc>
              <a:spcBef>
                <a:spcPts val="4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9pPr>
          </a:lstStyle>
          <a:p>
            <a:pPr algn="ctr" hangingPunct="1"/>
            <a:endParaRPr lang="en-US" sz="800"/>
          </a:p>
        </p:txBody>
      </p:sp>
      <p:sp>
        <p:nvSpPr>
          <p:cNvPr id="4" name="Content Placeholder 14">
            <a:extLst>
              <a:ext uri="{FF2B5EF4-FFF2-40B4-BE49-F238E27FC236}">
                <a16:creationId xmlns:a16="http://schemas.microsoft.com/office/drawing/2014/main" id="{2FEDB5DF-BA45-6D74-AE84-4205E4094E22}"/>
              </a:ext>
            </a:extLst>
          </p:cNvPr>
          <p:cNvSpPr txBox="1">
            <a:spLocks/>
          </p:cNvSpPr>
          <p:nvPr/>
        </p:nvSpPr>
        <p:spPr>
          <a:xfrm>
            <a:off x="1239720" y="4342514"/>
            <a:ext cx="6664559" cy="57956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1pPr>
            <a:lvl2pPr marL="0" marR="0" indent="85725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2pPr>
            <a:lvl3pPr marL="0" marR="0" indent="17145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3pPr>
            <a:lvl4pPr marL="0" marR="0" indent="257175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4pPr>
            <a:lvl5pPr marL="0" marR="0" indent="34290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5pPr>
            <a:lvl6pPr marL="0" marR="0" indent="428625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6pPr>
            <a:lvl7pPr marL="0" marR="0" indent="51435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7pPr>
            <a:lvl8pPr marL="0" marR="0" indent="600075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8pPr>
            <a:lvl9pPr marL="0" marR="0" indent="68580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9pPr>
          </a:lstStyle>
          <a:p>
            <a:pPr algn="ctr" hangingPunct="1"/>
            <a:r>
              <a:rPr lang="en-US" sz="800"/>
              <a:t>% listened to Commercial radio in the last week, including Broadcast and Streaming.</a:t>
            </a:r>
            <a:br>
              <a:rPr lang="en-US" sz="800"/>
            </a:br>
            <a:r>
              <a:rPr lang="en-US" sz="800"/>
              <a:t>Total Australian Population 10+. </a:t>
            </a:r>
          </a:p>
        </p:txBody>
      </p:sp>
    </p:spTree>
    <p:extLst>
      <p:ext uri="{BB962C8B-B14F-4D97-AF65-F5344CB8AC3E}">
        <p14:creationId xmlns:p14="http://schemas.microsoft.com/office/powerpoint/2010/main" val="2014004592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holding a phone&#10;&#10;AI-generated content may be incorrect.">
            <a:extLst>
              <a:ext uri="{FF2B5EF4-FFF2-40B4-BE49-F238E27FC236}">
                <a16:creationId xmlns:a16="http://schemas.microsoft.com/office/drawing/2014/main" id="{FCEEECAE-8D87-81A8-1F5C-3499A470B4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982584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white shirt&#10;&#10;AI-generated content may be incorrect.">
            <a:extLst>
              <a:ext uri="{FF2B5EF4-FFF2-40B4-BE49-F238E27FC236}">
                <a16:creationId xmlns:a16="http://schemas.microsoft.com/office/drawing/2014/main" id="{AF31B4C2-950E-81CC-0B7E-3A67CEF7E2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9144001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53901"/>
      </p:ext>
    </p:extLst>
  </p:cSld>
  <p:clrMapOvr>
    <a:masterClrMapping/>
  </p:clrMapOvr>
  <p:transition spd="med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JPGQUALITY" val="100"/>
  <p:tag name="BASENAME" val="ID2019_"/>
  <p:tag name="SAVETOFOLDER" val="C:\Users\meganc\Desktop\Work in progress\Exported PPTs\"/>
  <p:tag name="IMAGEWIDTH" val="8000"/>
  <p:tag name="IMAGEHEIGHT" val="4500"/>
  <p:tag name="EXPORTRANGE" val="SlideRange"/>
  <p:tag name="EXPORTSLIDERANGE" val="57"/>
  <p:tag name="SIZEBY" val="DPI"/>
  <p:tag name="OUTPUTDPI" val="300"/>
  <p:tag name="EXPORTAS" val="PNG"/>
  <p:tag name="NUMBERFORMAT" val="0000"/>
  <p:tag name="PPDATATABLES0" val="Question 29A - Do you currently ever listen to podcasts on...(Multiple response) Base: Ever listened to a podcast:edison research|"/>
  <p:tag name="PPPRESID" val="107949281"/>
  <p:tag name="PPDATASOURCES" val="C:\Users\nicolem\Edison Research\Company Network - Documents\Surveys\2025 - 32000 jobs\EMR32012 - Infinite Dial Australia 2025\Data\32012 Infinite Dial Australia - banner 1 (age 10+) (ETABS).xlsx|C:\Users\nicolem\Edison Research\Company Network - Documents\Surveys\2025 - 32000 jobs\EMR32012 - Infinite Dial Australia 2025\Data\32012 Infinite Dial Australia - banner 1 (age 10+) (ETABS--V2).xlsx|"/>
  <p:tag name="PPDATATABLES1" val="Question 29C - Do you currently ever listen to podcasts about...(Multiple response) Base: Ever listened to a podcast:edison research|"/>
</p:tagLst>
</file>

<file path=ppt/theme/theme1.xml><?xml version="1.0" encoding="utf-8"?>
<a:theme xmlns:a="http://schemas.openxmlformats.org/drawingml/2006/main" name="White">
  <a:themeElements>
    <a:clrScheme name="CRA">
      <a:dk1>
        <a:srgbClr val="660A30"/>
      </a:dk1>
      <a:lt1>
        <a:srgbClr val="FFFFFF"/>
      </a:lt1>
      <a:dk2>
        <a:srgbClr val="004660"/>
      </a:dk2>
      <a:lt2>
        <a:srgbClr val="CCEFFC"/>
      </a:lt2>
      <a:accent1>
        <a:srgbClr val="FF1979"/>
      </a:accent1>
      <a:accent2>
        <a:srgbClr val="00AEEF"/>
      </a:accent2>
      <a:accent3>
        <a:srgbClr val="FF4793"/>
      </a:accent3>
      <a:accent4>
        <a:srgbClr val="33BEF2"/>
      </a:accent4>
      <a:accent5>
        <a:srgbClr val="FFA3C9"/>
      </a:accent5>
      <a:accent6>
        <a:srgbClr val="99DFF9"/>
      </a:accent6>
      <a:hlink>
        <a:srgbClr val="CCEFFC"/>
      </a:hlink>
      <a:folHlink>
        <a:srgbClr val="CCEFFC"/>
      </a:folHlink>
    </a:clrScheme>
    <a:fontScheme name="White">
      <a:majorFont>
        <a:latin typeface="ZT Talk Variable Italic-VF.ttf"/>
        <a:ea typeface="Arial"/>
        <a:cs typeface="Arial"/>
      </a:majorFont>
      <a:minorFont>
        <a:latin typeface="Montserrat Medium"/>
        <a:ea typeface="Montserrat Medium"/>
        <a:cs typeface="Montserrat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 w="12700" cap="flat">
          <a:noFill/>
          <a:miter lim="400000"/>
        </a:ln>
        <a:effectLst>
          <a:outerShdw blurRad="50800" dist="480737" dir="2700000" algn="tl" rotWithShape="0">
            <a:prstClr val="black">
              <a:alpha val="18898"/>
            </a:prstClr>
          </a:outerShdw>
        </a:effectLst>
        <a:sp3d/>
      </a:spPr>
      <a:bodyPr rot="0" spcFirstLastPara="1" vertOverflow="overflow" horzOverflow="overflow" vert="horz" wrap="square" lIns="0" tIns="0" rIns="0" bIns="0" numCol="1" spcCol="38100" rtlCol="0" anchor="ctr">
        <a:no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u="none" strike="noStrike" cap="none" spc="0" normalizeH="0" baseline="0" dirty="0" smtClean="0">
            <a:ln>
              <a:noFill/>
            </a:ln>
            <a:solidFill>
              <a:srgbClr val="FFFFFF"/>
            </a:solidFill>
            <a:effectLst/>
            <a:uFillTx/>
            <a:latin typeface="ZT Talk Exp" pitchFamily="2" charset="77"/>
            <a:ea typeface="Arial"/>
            <a:cs typeface="Arial"/>
            <a:sym typeface="Arial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2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500" b="0" i="0" u="none" strike="noStrike" cap="all" spc="285" normalizeH="0" baseline="0">
            <a:ln>
              <a:noFill/>
            </a:ln>
            <a:solidFill>
              <a:srgbClr val="959595"/>
            </a:solidFill>
            <a:effectLst/>
            <a:uFillTx/>
            <a:latin typeface="Montserrat SemiBold"/>
            <a:ea typeface="Montserrat SemiBold"/>
            <a:cs typeface="Montserrat SemiBold"/>
            <a:sym typeface="Montserrat Semi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_White">
  <a:themeElements>
    <a:clrScheme name="CRA">
      <a:dk1>
        <a:srgbClr val="660A30"/>
      </a:dk1>
      <a:lt1>
        <a:srgbClr val="FFFFFF"/>
      </a:lt1>
      <a:dk2>
        <a:srgbClr val="004660"/>
      </a:dk2>
      <a:lt2>
        <a:srgbClr val="CCEFFC"/>
      </a:lt2>
      <a:accent1>
        <a:srgbClr val="FF1979"/>
      </a:accent1>
      <a:accent2>
        <a:srgbClr val="00AEEF"/>
      </a:accent2>
      <a:accent3>
        <a:srgbClr val="FF4793"/>
      </a:accent3>
      <a:accent4>
        <a:srgbClr val="33BEF2"/>
      </a:accent4>
      <a:accent5>
        <a:srgbClr val="FFA3C9"/>
      </a:accent5>
      <a:accent6>
        <a:srgbClr val="99DFF9"/>
      </a:accent6>
      <a:hlink>
        <a:srgbClr val="CCEFFC"/>
      </a:hlink>
      <a:folHlink>
        <a:srgbClr val="CCEFFC"/>
      </a:folHlink>
    </a:clrScheme>
    <a:fontScheme name="White">
      <a:majorFont>
        <a:latin typeface="ZT Talk Variable Italic-VF.ttf"/>
        <a:ea typeface="Arial"/>
        <a:cs typeface="Arial"/>
      </a:majorFont>
      <a:minorFont>
        <a:latin typeface="Montserrat Medium"/>
        <a:ea typeface="Montserrat Medium"/>
        <a:cs typeface="Montserrat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 w="12700" cap="flat">
          <a:noFill/>
          <a:miter lim="400000"/>
        </a:ln>
        <a:effectLst>
          <a:outerShdw blurRad="50800" dist="480737" dir="2700000" algn="tl" rotWithShape="0">
            <a:prstClr val="black">
              <a:alpha val="18898"/>
            </a:prstClr>
          </a:outerShdw>
        </a:effectLst>
        <a:sp3d/>
      </a:spPr>
      <a:bodyPr rot="0" spcFirstLastPara="1" vertOverflow="overflow" horzOverflow="overflow" vert="horz" wrap="square" lIns="0" tIns="0" rIns="0" bIns="0" numCol="1" spcCol="38100" rtlCol="0" anchor="ctr">
        <a:no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u="none" strike="noStrike" cap="none" spc="0" normalizeH="0" baseline="0" dirty="0" smtClean="0">
            <a:ln>
              <a:noFill/>
            </a:ln>
            <a:solidFill>
              <a:srgbClr val="FFFFFF"/>
            </a:solidFill>
            <a:effectLst/>
            <a:uFillTx/>
            <a:latin typeface="ZT Talk Exp" pitchFamily="2" charset="77"/>
            <a:ea typeface="Arial"/>
            <a:cs typeface="Arial"/>
            <a:sym typeface="Arial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/>
      <a:bodyPr vert="horz" lIns="0" tIns="0" rIns="0" bIns="0" rtlCol="0">
        <a:spAutoFit/>
      </a:bodyPr>
      <a:lstStyle>
        <a:defPPr algn="ctr" hangingPunct="1">
          <a:defRPr sz="800" dirty="0"/>
        </a:defPPr>
      </a:lstStyle>
    </a:txDef>
  </a:objectDefaults>
  <a:extraClrSchemeLst/>
</a:theme>
</file>

<file path=ppt/theme/theme3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Montserrat Medium"/>
        <a:ea typeface="Montserrat Medium"/>
        <a:cs typeface="Montserrat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2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500" b="0" i="0" u="none" strike="noStrike" cap="all" spc="285" normalizeH="0" baseline="0">
            <a:ln>
              <a:noFill/>
            </a:ln>
            <a:solidFill>
              <a:srgbClr val="959595"/>
            </a:solidFill>
            <a:effectLst/>
            <a:uFillTx/>
            <a:latin typeface="Montserrat SemiBold"/>
            <a:ea typeface="Montserrat SemiBold"/>
            <a:cs typeface="Montserrat SemiBold"/>
            <a:sym typeface="Montserrat Semi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RA">
    <a:dk1>
      <a:srgbClr val="660A30"/>
    </a:dk1>
    <a:lt1>
      <a:srgbClr val="FFFFFF"/>
    </a:lt1>
    <a:dk2>
      <a:srgbClr val="004660"/>
    </a:dk2>
    <a:lt2>
      <a:srgbClr val="CCEFFC"/>
    </a:lt2>
    <a:accent1>
      <a:srgbClr val="FF1979"/>
    </a:accent1>
    <a:accent2>
      <a:srgbClr val="00AEEF"/>
    </a:accent2>
    <a:accent3>
      <a:srgbClr val="FF4793"/>
    </a:accent3>
    <a:accent4>
      <a:srgbClr val="33BEF2"/>
    </a:accent4>
    <a:accent5>
      <a:srgbClr val="FFA3C9"/>
    </a:accent5>
    <a:accent6>
      <a:srgbClr val="99DFF9"/>
    </a:accent6>
    <a:hlink>
      <a:srgbClr val="CCEFFC"/>
    </a:hlink>
    <a:folHlink>
      <a:srgbClr val="CCEFFC"/>
    </a:folHlink>
  </a:clrScheme>
  <a:fontScheme name="White">
    <a:majorFont>
      <a:latin typeface="ZT Talk Variable Italic-VF.ttf"/>
      <a:ea typeface="Arial"/>
      <a:cs typeface="Arial"/>
    </a:majorFont>
    <a:minorFont>
      <a:latin typeface="Montserrat Medium"/>
      <a:ea typeface="Montserrat Medium"/>
      <a:cs typeface="Montserrat Medium"/>
    </a:minorFont>
  </a:fontScheme>
  <a:fmtScheme name="Whit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29999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4999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/>
      </a:effectStyle>
      <a:effectStyle>
        <a:effectLst/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CRA">
    <a:dk1>
      <a:srgbClr val="660A30"/>
    </a:dk1>
    <a:lt1>
      <a:srgbClr val="FFFFFF"/>
    </a:lt1>
    <a:dk2>
      <a:srgbClr val="004660"/>
    </a:dk2>
    <a:lt2>
      <a:srgbClr val="CCEFFC"/>
    </a:lt2>
    <a:accent1>
      <a:srgbClr val="FF1979"/>
    </a:accent1>
    <a:accent2>
      <a:srgbClr val="00AEEF"/>
    </a:accent2>
    <a:accent3>
      <a:srgbClr val="FF4793"/>
    </a:accent3>
    <a:accent4>
      <a:srgbClr val="33BEF2"/>
    </a:accent4>
    <a:accent5>
      <a:srgbClr val="FFA3C9"/>
    </a:accent5>
    <a:accent6>
      <a:srgbClr val="99DFF9"/>
    </a:accent6>
    <a:hlink>
      <a:srgbClr val="CCEFFC"/>
    </a:hlink>
    <a:folHlink>
      <a:srgbClr val="CCEFFC"/>
    </a:folHlink>
  </a:clrScheme>
  <a:fontScheme name="White">
    <a:majorFont>
      <a:latin typeface="ZT Talk Variable Italic-VF.ttf"/>
      <a:ea typeface="Arial"/>
      <a:cs typeface="Arial"/>
    </a:majorFont>
    <a:minorFont>
      <a:latin typeface="Montserrat Medium"/>
      <a:ea typeface="Montserrat Medium"/>
      <a:cs typeface="Montserrat Medium"/>
    </a:minorFont>
  </a:fontScheme>
  <a:fmtScheme name="Whit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29999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4999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/>
      </a:effectStyle>
      <a:effectStyle>
        <a:effectLst/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53ef4fb-b558-4e0c-bc61-54118c429a05">
      <Terms xmlns="http://schemas.microsoft.com/office/infopath/2007/PartnerControls"/>
    </lcf76f155ced4ddcb4097134ff3c332f>
    <TaxCatchAll xmlns="4acc5705-fb0f-45cb-aa01-b9fdde88254d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CA7DC418CB6894C95878E0A73930BC5" ma:contentTypeVersion="14" ma:contentTypeDescription="Create a new document." ma:contentTypeScope="" ma:versionID="726a2e4234985b100db91a12d998f193">
  <xsd:schema xmlns:xsd="http://www.w3.org/2001/XMLSchema" xmlns:xs="http://www.w3.org/2001/XMLSchema" xmlns:p="http://schemas.microsoft.com/office/2006/metadata/properties" xmlns:ns2="853ef4fb-b558-4e0c-bc61-54118c429a05" xmlns:ns3="4acc5705-fb0f-45cb-aa01-b9fdde88254d" targetNamespace="http://schemas.microsoft.com/office/2006/metadata/properties" ma:root="true" ma:fieldsID="056e4cf134560818902ff1af44d99b72" ns2:_="" ns3:_="">
    <xsd:import namespace="853ef4fb-b558-4e0c-bc61-54118c429a05"/>
    <xsd:import namespace="4acc5705-fb0f-45cb-aa01-b9fdde88254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3ef4fb-b558-4e0c-bc61-54118c429a0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6" nillable="true" ma:displayName="Location" ma:description="" ma:indexed="true" ma:internalName="MediaServiceLocatio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2c9bdd1a-be67-4e2d-a88f-411f88c9790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cc5705-fb0f-45cb-aa01-b9fdde88254d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d664791f-6100-49d1-b8ae-3b621a1e62eb}" ma:internalName="TaxCatchAll" ma:showField="CatchAllData" ma:web="4acc5705-fb0f-45cb-aa01-b9fdde88254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36AEEDC-BD8E-4ED8-8606-ABBD3233F521}">
  <ds:schemaRefs>
    <ds:schemaRef ds:uri="4acc5705-fb0f-45cb-aa01-b9fdde88254d"/>
    <ds:schemaRef ds:uri="853ef4fb-b558-4e0c-bc61-54118c429a0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C34A3E85-016A-4759-87C5-32F2DB494EB3}">
  <ds:schemaRefs>
    <ds:schemaRef ds:uri="4acc5705-fb0f-45cb-aa01-b9fdde88254d"/>
    <ds:schemaRef ds:uri="853ef4fb-b558-4e0c-bc61-54118c429a0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E3333113-8D87-4DAB-809C-188781506AB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On-screen Show (16:9)</PresentationFormat>
  <Slides>32</Slides>
  <Notes>29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34" baseType="lpstr">
      <vt:lpstr>White</vt:lpstr>
      <vt:lpstr>1_White</vt:lpstr>
      <vt:lpstr>PowerPoint Presentation</vt:lpstr>
      <vt:lpstr>Executive Summary  Australia's Audio Affection Grows Stronger with Radio Leading the Charge, as Online Listening Surges.  🎧 Commercial Radio reaches 15 million Australians weekly.  🎧 4x more Australians listen to Commercial Radio than ad-supported Spotify.  🎧 One in three Australians aged 25-54 stream radio each week, up 6.5% from 2024.  🎧 More than half (52%) of Australians consume podcasts monthly, up 8% year-on-year.  🎧 Radio remains the dominant in-car audio choice, with 84% listening each month.   🎧 More than one-in-four Australians now stream radio in their car. 🎧 Four-in-ten Australians now own at least one smart speaker, up 43% in the past two years.   </vt:lpstr>
      <vt:lpstr>Presentation Outline</vt:lpstr>
      <vt:lpstr>Overview and Methodology</vt:lpstr>
      <vt:lpstr>Channel Definitions</vt:lpstr>
      <vt:lpstr>Key Findings</vt:lpstr>
      <vt:lpstr>Commercial Radio’s Resilience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Total Radio Trends</vt:lpstr>
      <vt:lpstr>PowerPoint Presentation</vt:lpstr>
      <vt:lpstr>PowerPoint Presentation</vt:lpstr>
      <vt:lpstr>Radio’s Broad Appeal </vt:lpstr>
      <vt:lpstr>PowerPoint Presentation</vt:lpstr>
      <vt:lpstr>In-car Audio</vt:lpstr>
      <vt:lpstr>PowerPoint Presentation</vt:lpstr>
      <vt:lpstr>PowerPoint Presentation</vt:lpstr>
      <vt:lpstr>Streaming</vt:lpstr>
      <vt:lpstr>PowerPoint Presentation</vt:lpstr>
      <vt:lpstr>PowerPoint Presentation</vt:lpstr>
      <vt:lpstr>Podcasting</vt:lpstr>
      <vt:lpstr>PowerPoint Presentation</vt:lpstr>
      <vt:lpstr>PowerPoint Presentation</vt:lpstr>
      <vt:lpstr>PowerPoint Presentation</vt:lpstr>
      <vt:lpstr>Smart Speakers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Infinite Dial Australia</dc:title>
  <dc:creator>Nicole Beniamini</dc:creator>
  <cp:revision>3</cp:revision>
  <cp:lastPrinted>2025-06-10T04:50:17Z</cp:lastPrinted>
  <dcterms:modified xsi:type="dcterms:W3CDTF">2025-06-25T00:04:15Z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0x0101004CA7DC418CB6894C95878E0A73930BC5</vt:lpwstr>
  </property>
  <property fmtid="{D5CDD505-2E9C-101B-9397-08002B2CF9AE}" pid="3" name="Order">
    <vt:lpwstr>26251900.0000000</vt:lpwstr>
  </property>
  <property fmtid="{D5CDD505-2E9C-101B-9397-08002B2CF9AE}" pid="4" name="MediaServiceImageTags">
    <vt:lpwstr/>
  </property>
</Properties>
</file>