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ags/tag1.xml" ContentType="application/vnd.openxmlformats-officedocument.presentationml.tags+xml"/>
  <Override PartName="/ppt/charts/chart9.xml" ContentType="application/vnd.openxmlformats-officedocument.drawingml.chart+xml"/>
  <Override PartName="/ppt/tags/tag2.xml" ContentType="application/vnd.openxmlformats-officedocument.presentationml.tags+xml"/>
  <Override PartName="/ppt/charts/chart10.xml" ContentType="application/vnd.openxmlformats-officedocument.drawingml.chart+xml"/>
  <Override PartName="/ppt/notesSlides/notesSlide6.xml" ContentType="application/vnd.openxmlformats-officedocument.presentationml.notesSlide+xml"/>
  <Override PartName="/ppt/charts/chart11.xml" ContentType="application/vnd.openxmlformats-officedocument.drawingml.chart+xml"/>
  <Override PartName="/ppt/notesSlides/notesSlide7.xml" ContentType="application/vnd.openxmlformats-officedocument.presentationml.notesSlide+xml"/>
  <Override PartName="/ppt/charts/chart12.xml" ContentType="application/vnd.openxmlformats-officedocument.drawingml.chart+xml"/>
  <Override PartName="/ppt/notesSlides/notesSlide8.xml" ContentType="application/vnd.openxmlformats-officedocument.presentationml.notesSlide+xml"/>
  <Override PartName="/ppt/charts/chart13.xml" ContentType="application/vnd.openxmlformats-officedocument.drawingml.chart+xml"/>
  <Override PartName="/ppt/notesSlides/notesSlide9.xml" ContentType="application/vnd.openxmlformats-officedocument.presentationml.notesSlide+xml"/>
  <Override PartName="/ppt/charts/chart14.xml" ContentType="application/vnd.openxmlformats-officedocument.drawingml.chart+xml"/>
  <Override PartName="/ppt/notesSlides/notesSlide10.xml" ContentType="application/vnd.openxmlformats-officedocument.presentationml.notesSlide+xml"/>
  <Override PartName="/ppt/charts/chart15.xml" ContentType="application/vnd.openxmlformats-officedocument.drawingml.chart+xml"/>
  <Override PartName="/ppt/notesSlides/notesSlide11.xml" ContentType="application/vnd.openxmlformats-officedocument.presentationml.notesSlide+xml"/>
  <Override PartName="/ppt/charts/chart16.xml" ContentType="application/vnd.openxmlformats-officedocument.drawingml.chart+xml"/>
  <Override PartName="/ppt/notesSlides/notesSlide12.xml" ContentType="application/vnd.openxmlformats-officedocument.presentationml.notesSlide+xml"/>
  <Override PartName="/ppt/charts/chart17.xml" ContentType="application/vnd.openxmlformats-officedocument.drawingml.chart+xml"/>
  <Override PartName="/ppt/notesSlides/notesSlide13.xml" ContentType="application/vnd.openxmlformats-officedocument.presentationml.notesSlide+xml"/>
  <Override PartName="/ppt/charts/chart18.xml" ContentType="application/vnd.openxmlformats-officedocument.drawingml.chart+xml"/>
  <Override PartName="/ppt/notesSlides/notesSlide14.xml" ContentType="application/vnd.openxmlformats-officedocument.presentationml.notesSlide+xml"/>
  <Override PartName="/ppt/charts/chart19.xml" ContentType="application/vnd.openxmlformats-officedocument.drawingml.chart+xml"/>
  <Override PartName="/ppt/notesSlides/notesSlide15.xml" ContentType="application/vnd.openxmlformats-officedocument.presentationml.notesSlide+xml"/>
  <Override PartName="/ppt/charts/chart20.xml" ContentType="application/vnd.openxmlformats-officedocument.drawingml.chart+xml"/>
  <Override PartName="/ppt/notesSlides/notesSlide16.xml" ContentType="application/vnd.openxmlformats-officedocument.presentationml.notesSlide+xml"/>
  <Override PartName="/ppt/charts/chart21.xml" ContentType="application/vnd.openxmlformats-officedocument.drawingml.chart+xml"/>
  <Override PartName="/ppt/notesSlides/notesSlide17.xml" ContentType="application/vnd.openxmlformats-officedocument.presentationml.notesSlide+xml"/>
  <Override PartName="/ppt/charts/chart22.xml" ContentType="application/vnd.openxmlformats-officedocument.drawingml.chart+xml"/>
  <Override PartName="/ppt/notesSlides/notesSlide18.xml" ContentType="application/vnd.openxmlformats-officedocument.presentationml.notesSlide+xml"/>
  <Override PartName="/ppt/charts/chart23.xml" ContentType="application/vnd.openxmlformats-officedocument.drawingml.chart+xml"/>
  <Override PartName="/ppt/notesSlides/notesSlide19.xml" ContentType="application/vnd.openxmlformats-officedocument.presentationml.notesSlide+xml"/>
  <Override PartName="/ppt/charts/chart24.xml" ContentType="application/vnd.openxmlformats-officedocument.drawingml.chart+xml"/>
  <Override PartName="/ppt/notesSlides/notesSlide20.xml" ContentType="application/vnd.openxmlformats-officedocument.presentationml.notesSlide+xml"/>
  <Override PartName="/ppt/charts/chart25.xml" ContentType="application/vnd.openxmlformats-officedocument.drawingml.chart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5"/>
  </p:notesMasterIdLst>
  <p:sldIdLst>
    <p:sldId id="802" r:id="rId5"/>
    <p:sldId id="860" r:id="rId6"/>
    <p:sldId id="882" r:id="rId7"/>
    <p:sldId id="890" r:id="rId8"/>
    <p:sldId id="586" r:id="rId9"/>
    <p:sldId id="587" r:id="rId10"/>
    <p:sldId id="588" r:id="rId11"/>
    <p:sldId id="589" r:id="rId12"/>
    <p:sldId id="590" r:id="rId13"/>
    <p:sldId id="591" r:id="rId14"/>
    <p:sldId id="592" r:id="rId15"/>
    <p:sldId id="593" r:id="rId16"/>
    <p:sldId id="594" r:id="rId17"/>
    <p:sldId id="595" r:id="rId18"/>
    <p:sldId id="596" r:id="rId19"/>
    <p:sldId id="597" r:id="rId20"/>
    <p:sldId id="598" r:id="rId21"/>
    <p:sldId id="599" r:id="rId22"/>
    <p:sldId id="600" r:id="rId23"/>
    <p:sldId id="601" r:id="rId24"/>
    <p:sldId id="602" r:id="rId25"/>
    <p:sldId id="603" r:id="rId26"/>
    <p:sldId id="604" r:id="rId27"/>
    <p:sldId id="605" r:id="rId28"/>
    <p:sldId id="606" r:id="rId29"/>
    <p:sldId id="607" r:id="rId30"/>
    <p:sldId id="608" r:id="rId31"/>
    <p:sldId id="609" r:id="rId32"/>
    <p:sldId id="610" r:id="rId33"/>
    <p:sldId id="611" r:id="rId34"/>
  </p:sldIdLst>
  <p:sldSz cx="12192000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DB18F0C-0B17-6C9D-909E-301E4ED66F61}" name="Briony Lee" initials="" userId="S::briony.lee@cra.au::6cb29f46-6ed9-4099-b70d-3d4488badf1b" providerId="AD"/>
  <p188:author id="{9236841E-7AAB-7E29-2823-A962ED4836E4}" name="Charlie Murdoch" initials="" userId="S::charlie.murdoch@cra.au::a6c9be0a-d5be-44b8-94aa-b329df9ba34d" providerId="AD"/>
  <p188:author id="{03A52855-97EF-D3D6-591C-4E1F04FC8E38}" name="John Musgrove" initials="" userId="S::john.musgrove@cra.au::df4fe13b-b132-47ac-ab39-fdbf60f7d82b" providerId="AD"/>
  <p188:author id="{92B9E9FF-F593-D0D3-B3B1-CC5E6A0B096D}" name="Guest User" initials="GU" userId="S::urn:spo:anon#105477662a8be3d145defdd7cd51ce99538d80efc948e114c87950a537837202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D07A8E-015F-4E97-B792-C61A4D608173}" v="107" dt="2025-08-04T03:07:36.4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24A_CFC9574F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253_ED1D8A9D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255_B95E3CB3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256_AA7707D7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257_F1E932D6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258_B0CB872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259_3CE80558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25A_DAE0DFEB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25B_D09FB5FC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25C_3E803A9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25D_3AB26896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24B_DF8772C3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25E_8CA7244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25F_6453A7AA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260_CBC077A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261_7A6CD115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262_8FFC7F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263_34C1D55D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24C_2C95105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24D_21EDC38D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24E_2438A1B8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24F_2BB96FFB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250_1608D6E2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251_8CA57C16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252_7926D9B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2.093697550682478E-2"/>
          <c:y val="0.123045"/>
          <c:w val="0.96380197886014574"/>
          <c:h val="0.7947049999999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6"/>
            </a:solidFill>
            <a:ln w="12700" cap="flat">
              <a:noFill/>
              <a:miter lim="400000"/>
            </a:ln>
            <a:effectLst/>
          </c:spPr>
          <c:invertIfNegative val="0"/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EED-43DE-A694-DD67CBEF7254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B4C7-46E8-BE87-90EFDD5F5E40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B5D-42E4-BE72-256B64A24CBA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1DF-4AEA-BBA2-7B81280D63A2}"/>
              </c:ext>
            </c:extLst>
          </c:dPt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294-4118-92BE-A92D600E04CE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Sheet1!$B$1:$G$1</c:f>
              <c:strCache>
                <c:ptCount val="6"/>
                <c:pt idx="0">
                  <c:v>Comm Radio Stream</c:v>
                </c:pt>
                <c:pt idx="1">
                  <c:v>Ad-Supp Music Stream</c:v>
                </c:pt>
                <c:pt idx="2">
                  <c:v>Podcast</c:v>
                </c:pt>
                <c:pt idx="3">
                  <c:v>Total Comm Radio</c:v>
                </c:pt>
                <c:pt idx="4">
                  <c:v>Total Radio</c:v>
                </c:pt>
                <c:pt idx="5">
                  <c:v>Total Audio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15</c:v>
                </c:pt>
                <c:pt idx="1">
                  <c:v>28</c:v>
                </c:pt>
                <c:pt idx="2">
                  <c:v>30</c:v>
                </c:pt>
                <c:pt idx="3">
                  <c:v>59</c:v>
                </c:pt>
                <c:pt idx="4">
                  <c:v>75</c:v>
                </c:pt>
                <c:pt idx="5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F1-4A78-8F37-E46FBFF0E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787320560"/>
        <c:axId val="786739488"/>
      </c:barChart>
      <c:catAx>
        <c:axId val="787320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200" b="0"/>
            </a:pPr>
            <a:endParaRPr lang="en-US"/>
          </a:p>
        </c:txPr>
        <c:crossAx val="786739488"/>
        <c:crosses val="autoZero"/>
        <c:auto val="1"/>
        <c:lblAlgn val="ctr"/>
        <c:lblOffset val="100"/>
        <c:tickLblSkip val="1"/>
        <c:noMultiLvlLbl val="1"/>
      </c:catAx>
      <c:valAx>
        <c:axId val="786739488"/>
        <c:scaling>
          <c:orientation val="minMax"/>
          <c:max val="100"/>
        </c:scaling>
        <c:delete val="1"/>
        <c:axPos val="l"/>
        <c:numFmt formatCode="#,##0" sourceLinked="0"/>
        <c:majorTickMark val="out"/>
        <c:minorTickMark val="none"/>
        <c:tickLblPos val="nextTo"/>
        <c:crossAx val="787320560"/>
        <c:crosses val="autoZero"/>
        <c:crossBetween val="between"/>
        <c:majorUnit val="20"/>
        <c:minorUnit val="1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b="1" i="0">
          <a:latin typeface="ZT Talk Exp" pitchFamily="2" charset="77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445527376016206"/>
          <c:y val="4.1258900000000001E-2"/>
          <c:w val="0.70054470811501679"/>
          <c:h val="0.911452360439340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solidFill>
              <a:schemeClr val="accent6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>
                  <a:defRPr lang="en-US" sz="11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AM or FM radio</c:v>
                </c:pt>
                <c:pt idx="1">
                  <c:v>DAB+ radio</c:v>
                </c:pt>
                <c:pt idx="2">
                  <c:v>Commercial radio</c:v>
                </c:pt>
                <c:pt idx="3">
                  <c:v>Live FTA TV</c:v>
                </c:pt>
                <c:pt idx="4">
                  <c:v>On demand FTA TV</c:v>
                </c:pt>
                <c:pt idx="5">
                  <c:v>Pay TV</c:v>
                </c:pt>
                <c:pt idx="6">
                  <c:v>Streaming video services</c:v>
                </c:pt>
                <c:pt idx="7">
                  <c:v>Social media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74</c:v>
                </c:pt>
                <c:pt idx="1">
                  <c:v>29</c:v>
                </c:pt>
                <c:pt idx="2">
                  <c:v>59</c:v>
                </c:pt>
                <c:pt idx="3">
                  <c:v>78</c:v>
                </c:pt>
                <c:pt idx="4">
                  <c:v>52</c:v>
                </c:pt>
                <c:pt idx="5">
                  <c:v>32</c:v>
                </c:pt>
                <c:pt idx="6">
                  <c:v>74</c:v>
                </c:pt>
                <c:pt idx="7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59-44ED-8FC5-71828F5D4A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10"/>
        <c:axId val="759898272"/>
        <c:axId val="759899632"/>
      </c:barChart>
      <c:catAx>
        <c:axId val="75989827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100" b="0" i="0" u="none" strike="noStrike">
                <a:solidFill>
                  <a:schemeClr val="tx1"/>
                </a:solidFill>
                <a:latin typeface="+mj-lt"/>
              </a:defRPr>
            </a:pPr>
            <a:endParaRPr lang="en-US"/>
          </a:p>
        </c:txPr>
        <c:crossAx val="759899632"/>
        <c:crosses val="autoZero"/>
        <c:auto val="1"/>
        <c:lblAlgn val="ctr"/>
        <c:lblOffset val="100"/>
        <c:noMultiLvlLbl val="1"/>
      </c:catAx>
      <c:valAx>
        <c:axId val="759899632"/>
        <c:scaling>
          <c:orientation val="minMax"/>
          <c:max val="100"/>
        </c:scaling>
        <c:delete val="1"/>
        <c:axPos val="t"/>
        <c:numFmt formatCode="#,##0" sourceLinked="0"/>
        <c:majorTickMark val="out"/>
        <c:minorTickMark val="none"/>
        <c:tickLblPos val="nextTo"/>
        <c:crossAx val="759898272"/>
        <c:crosses val="autoZero"/>
        <c:crossBetween val="between"/>
        <c:majorUnit val="20"/>
        <c:minorUnit val="1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2.093697550682478E-2"/>
          <c:y val="0.123045"/>
          <c:w val="0.96380197886014574"/>
          <c:h val="0.7947049999999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6"/>
            </a:solidFill>
            <a:ln w="12700" cap="flat">
              <a:noFill/>
              <a:miter lim="400000"/>
            </a:ln>
            <a:effectLst/>
          </c:spPr>
          <c:invertIfNegative val="0"/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B5D-42E4-BE72-256B64A24CBA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1DF-4AEA-BBA2-7B81280D63A2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7294-4118-92BE-A92D600E04CE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Sheet1!$B$1:$I$1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Sheet1!$B$2:$I$2</c:f>
              <c:numCache>
                <c:formatCode>General</c:formatCode>
                <c:ptCount val="8"/>
                <c:pt idx="0">
                  <c:v>93</c:v>
                </c:pt>
                <c:pt idx="1">
                  <c:v>92</c:v>
                </c:pt>
                <c:pt idx="2">
                  <c:v>95</c:v>
                </c:pt>
                <c:pt idx="3">
                  <c:v>90</c:v>
                </c:pt>
                <c:pt idx="4">
                  <c:v>94</c:v>
                </c:pt>
                <c:pt idx="5">
                  <c:v>93</c:v>
                </c:pt>
                <c:pt idx="6">
                  <c:v>91</c:v>
                </c:pt>
                <c:pt idx="7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F1-4A78-8F37-E46FBFF0E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787320560"/>
        <c:axId val="786739488"/>
      </c:barChart>
      <c:catAx>
        <c:axId val="787320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200" b="0"/>
            </a:pPr>
            <a:endParaRPr lang="en-US"/>
          </a:p>
        </c:txPr>
        <c:crossAx val="786739488"/>
        <c:crosses val="autoZero"/>
        <c:auto val="1"/>
        <c:lblAlgn val="ctr"/>
        <c:lblOffset val="100"/>
        <c:noMultiLvlLbl val="1"/>
      </c:catAx>
      <c:valAx>
        <c:axId val="786739488"/>
        <c:scaling>
          <c:orientation val="minMax"/>
          <c:max val="100"/>
        </c:scaling>
        <c:delete val="1"/>
        <c:axPos val="l"/>
        <c:numFmt formatCode="#,##0" sourceLinked="0"/>
        <c:majorTickMark val="out"/>
        <c:minorTickMark val="none"/>
        <c:tickLblPos val="nextTo"/>
        <c:crossAx val="787320560"/>
        <c:crosses val="autoZero"/>
        <c:crossBetween val="between"/>
        <c:majorUnit val="20"/>
        <c:minorUnit val="1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b="1" i="0">
          <a:latin typeface="ZT Talk Exp" pitchFamily="2" charset="77"/>
        </a:defRPr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2.093697550682478E-2"/>
          <c:y val="0.123045"/>
          <c:w val="0.96380197886014574"/>
          <c:h val="0.7947049999999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6"/>
            </a:solidFill>
            <a:ln w="12700" cap="flat">
              <a:noFill/>
              <a:miter lim="400000"/>
            </a:ln>
            <a:effectLst/>
          </c:spPr>
          <c:invertIfNegative val="0"/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B5D-42E4-BE72-256B64A24CBA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1DF-4AEA-BBA2-7B81280D63A2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7294-4118-92BE-A92D600E04CE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Sheet1!$B$1:$I$1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Sheet1!$B$2:$I$2</c:f>
              <c:numCache>
                <c:formatCode>General</c:formatCode>
                <c:ptCount val="8"/>
                <c:pt idx="0">
                  <c:v>88</c:v>
                </c:pt>
                <c:pt idx="1">
                  <c:v>80</c:v>
                </c:pt>
                <c:pt idx="2">
                  <c:v>80</c:v>
                </c:pt>
                <c:pt idx="3">
                  <c:v>77</c:v>
                </c:pt>
                <c:pt idx="4">
                  <c:v>83</c:v>
                </c:pt>
                <c:pt idx="5">
                  <c:v>78</c:v>
                </c:pt>
                <c:pt idx="6">
                  <c:v>78</c:v>
                </c:pt>
                <c:pt idx="7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F1-4A78-8F37-E46FBFF0E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787320560"/>
        <c:axId val="786739488"/>
      </c:barChart>
      <c:catAx>
        <c:axId val="787320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200" b="0"/>
            </a:pPr>
            <a:endParaRPr lang="en-US"/>
          </a:p>
        </c:txPr>
        <c:crossAx val="786739488"/>
        <c:crosses val="autoZero"/>
        <c:auto val="1"/>
        <c:lblAlgn val="ctr"/>
        <c:lblOffset val="100"/>
        <c:noMultiLvlLbl val="1"/>
      </c:catAx>
      <c:valAx>
        <c:axId val="786739488"/>
        <c:scaling>
          <c:orientation val="minMax"/>
          <c:max val="100"/>
        </c:scaling>
        <c:delete val="1"/>
        <c:axPos val="l"/>
        <c:numFmt formatCode="#,##0" sourceLinked="0"/>
        <c:majorTickMark val="out"/>
        <c:minorTickMark val="none"/>
        <c:tickLblPos val="nextTo"/>
        <c:crossAx val="787320560"/>
        <c:crosses val="autoZero"/>
        <c:crossBetween val="between"/>
        <c:majorUnit val="20"/>
        <c:minorUnit val="1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b="1" i="0">
          <a:latin typeface="ZT Talk Exp" pitchFamily="2" charset="77"/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2.093697550682478E-2"/>
          <c:y val="0.123045"/>
          <c:w val="0.96380197886014574"/>
          <c:h val="0.7947049999999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6"/>
            </a:solidFill>
            <a:ln w="12700" cap="flat">
              <a:noFill/>
              <a:miter lim="400000"/>
            </a:ln>
            <a:effectLst/>
          </c:spPr>
          <c:invertIfNegative val="0"/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B5D-42E4-BE72-256B64A24CBA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1DF-4AEA-BBA2-7B81280D63A2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7294-4118-92BE-A92D600E04CE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Sheet1!$B$1:$I$1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Sheet1!$B$2:$I$2</c:f>
              <c:numCache>
                <c:formatCode>General</c:formatCode>
                <c:ptCount val="8"/>
                <c:pt idx="0">
                  <c:v>85</c:v>
                </c:pt>
                <c:pt idx="1">
                  <c:v>79</c:v>
                </c:pt>
                <c:pt idx="2">
                  <c:v>79</c:v>
                </c:pt>
                <c:pt idx="3">
                  <c:v>68</c:v>
                </c:pt>
                <c:pt idx="4">
                  <c:v>74</c:v>
                </c:pt>
                <c:pt idx="5">
                  <c:v>71</c:v>
                </c:pt>
                <c:pt idx="6">
                  <c:v>73</c:v>
                </c:pt>
                <c:pt idx="7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F1-4A78-8F37-E46FBFF0E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787320560"/>
        <c:axId val="786739488"/>
      </c:barChart>
      <c:catAx>
        <c:axId val="787320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200" b="0"/>
            </a:pPr>
            <a:endParaRPr lang="en-US"/>
          </a:p>
        </c:txPr>
        <c:crossAx val="786739488"/>
        <c:crosses val="autoZero"/>
        <c:auto val="1"/>
        <c:lblAlgn val="ctr"/>
        <c:lblOffset val="100"/>
        <c:noMultiLvlLbl val="1"/>
      </c:catAx>
      <c:valAx>
        <c:axId val="786739488"/>
        <c:scaling>
          <c:orientation val="minMax"/>
          <c:max val="100"/>
        </c:scaling>
        <c:delete val="1"/>
        <c:axPos val="l"/>
        <c:numFmt formatCode="#,##0" sourceLinked="0"/>
        <c:majorTickMark val="out"/>
        <c:minorTickMark val="none"/>
        <c:tickLblPos val="nextTo"/>
        <c:crossAx val="787320560"/>
        <c:crosses val="autoZero"/>
        <c:crossBetween val="between"/>
        <c:majorUnit val="20"/>
        <c:minorUnit val="1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b="1" i="0">
          <a:latin typeface="ZT Talk Exp" pitchFamily="2" charset="77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2.093697550682478E-2"/>
          <c:y val="0.123045"/>
          <c:w val="0.96380197886014574"/>
          <c:h val="0.7947049999999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6"/>
            </a:solidFill>
            <a:ln w="12700" cap="flat">
              <a:noFill/>
              <a:miter lim="400000"/>
            </a:ln>
            <a:effectLst/>
          </c:spPr>
          <c:invertIfNegative val="0"/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B5D-42E4-BE72-256B64A24CBA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1DF-4AEA-BBA2-7B81280D63A2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7294-4118-92BE-A92D600E04CE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Sheet1!$B$1:$H$1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Sheet1!$B$2:$H$2</c:f>
              <c:numCache>
                <c:formatCode>General</c:formatCode>
                <c:ptCount val="7"/>
                <c:pt idx="0">
                  <c:v>60</c:v>
                </c:pt>
                <c:pt idx="1">
                  <c:v>52</c:v>
                </c:pt>
                <c:pt idx="2">
                  <c:v>54</c:v>
                </c:pt>
                <c:pt idx="3">
                  <c:v>53</c:v>
                </c:pt>
                <c:pt idx="4">
                  <c:v>54</c:v>
                </c:pt>
                <c:pt idx="5">
                  <c:v>55</c:v>
                </c:pt>
                <c:pt idx="6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F1-4A78-8F37-E46FBFF0E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787320560"/>
        <c:axId val="786739488"/>
      </c:barChart>
      <c:catAx>
        <c:axId val="787320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200" b="0"/>
            </a:pPr>
            <a:endParaRPr lang="en-US"/>
          </a:p>
        </c:txPr>
        <c:crossAx val="786739488"/>
        <c:crosses val="autoZero"/>
        <c:auto val="1"/>
        <c:lblAlgn val="ctr"/>
        <c:lblOffset val="100"/>
        <c:noMultiLvlLbl val="1"/>
      </c:catAx>
      <c:valAx>
        <c:axId val="786739488"/>
        <c:scaling>
          <c:orientation val="minMax"/>
          <c:max val="100"/>
        </c:scaling>
        <c:delete val="1"/>
        <c:axPos val="l"/>
        <c:numFmt formatCode="#,##0" sourceLinked="0"/>
        <c:majorTickMark val="out"/>
        <c:minorTickMark val="none"/>
        <c:tickLblPos val="nextTo"/>
        <c:crossAx val="787320560"/>
        <c:crosses val="autoZero"/>
        <c:crossBetween val="between"/>
        <c:majorUnit val="20"/>
        <c:minorUnit val="1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b="1" i="0">
          <a:latin typeface="ZT Talk Exp" pitchFamily="2" charset="77"/>
        </a:defRPr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2.093697550682478E-2"/>
          <c:y val="0.123045"/>
          <c:w val="0.96380197886014574"/>
          <c:h val="0.7947049999999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6"/>
            </a:solidFill>
            <a:ln w="12700" cap="flat">
              <a:noFill/>
              <a:miter lim="400000"/>
            </a:ln>
            <a:effectLst/>
          </c:spPr>
          <c:invertIfNegative val="0"/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B5D-42E4-BE72-256B64A24CBA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1DF-4AEA-BBA2-7B81280D63A2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7294-4118-92BE-A92D600E04CE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Sheet1!$B$1:$I$1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Sheet1!$B$2:$I$2</c:f>
              <c:numCache>
                <c:formatCode>General</c:formatCode>
                <c:ptCount val="8"/>
                <c:pt idx="0">
                  <c:v>88</c:v>
                </c:pt>
                <c:pt idx="1">
                  <c:v>80</c:v>
                </c:pt>
                <c:pt idx="2">
                  <c:v>79</c:v>
                </c:pt>
                <c:pt idx="3">
                  <c:v>76</c:v>
                </c:pt>
                <c:pt idx="4">
                  <c:v>83</c:v>
                </c:pt>
                <c:pt idx="5">
                  <c:v>78</c:v>
                </c:pt>
                <c:pt idx="6">
                  <c:v>77</c:v>
                </c:pt>
                <c:pt idx="7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F1-4A78-8F37-E46FBFF0E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787320560"/>
        <c:axId val="786739488"/>
      </c:barChart>
      <c:catAx>
        <c:axId val="787320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200" b="0"/>
            </a:pPr>
            <a:endParaRPr lang="en-US"/>
          </a:p>
        </c:txPr>
        <c:crossAx val="786739488"/>
        <c:crosses val="autoZero"/>
        <c:auto val="1"/>
        <c:lblAlgn val="ctr"/>
        <c:lblOffset val="100"/>
        <c:noMultiLvlLbl val="1"/>
      </c:catAx>
      <c:valAx>
        <c:axId val="786739488"/>
        <c:scaling>
          <c:orientation val="minMax"/>
          <c:max val="100"/>
        </c:scaling>
        <c:delete val="1"/>
        <c:axPos val="l"/>
        <c:numFmt formatCode="#,##0" sourceLinked="0"/>
        <c:majorTickMark val="out"/>
        <c:minorTickMark val="none"/>
        <c:tickLblPos val="nextTo"/>
        <c:crossAx val="787320560"/>
        <c:crosses val="autoZero"/>
        <c:crossBetween val="between"/>
        <c:majorUnit val="20"/>
        <c:minorUnit val="1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b="1" i="0">
          <a:latin typeface="ZT Talk Exp" pitchFamily="2" charset="77"/>
        </a:defRPr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2.093697550682478E-2"/>
          <c:y val="0.123045"/>
          <c:w val="0.96380197886014574"/>
          <c:h val="0.7947049999999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6"/>
            </a:solidFill>
            <a:ln w="12700" cap="flat">
              <a:noFill/>
              <a:miter lim="400000"/>
            </a:ln>
            <a:effectLst/>
          </c:spPr>
          <c:invertIfNegative val="0"/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B5D-42E4-BE72-256B64A24CBA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1DF-4AEA-BBA2-7B81280D63A2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7294-4118-92BE-A92D600E04CE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Sheet1!$B$1:$I$1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Sheet1!$B$2:$I$2</c:f>
              <c:numCache>
                <c:formatCode>General</c:formatCode>
                <c:ptCount val="8"/>
                <c:pt idx="0">
                  <c:v>12</c:v>
                </c:pt>
                <c:pt idx="1">
                  <c:v>7</c:v>
                </c:pt>
                <c:pt idx="2">
                  <c:v>5</c:v>
                </c:pt>
                <c:pt idx="3">
                  <c:v>14</c:v>
                </c:pt>
                <c:pt idx="4">
                  <c:v>17</c:v>
                </c:pt>
                <c:pt idx="5">
                  <c:v>20</c:v>
                </c:pt>
                <c:pt idx="6">
                  <c:v>23</c:v>
                </c:pt>
                <c:pt idx="7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F1-4A78-8F37-E46FBFF0E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787320560"/>
        <c:axId val="786739488"/>
      </c:barChart>
      <c:catAx>
        <c:axId val="787320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200" b="0"/>
            </a:pPr>
            <a:endParaRPr lang="en-US"/>
          </a:p>
        </c:txPr>
        <c:crossAx val="786739488"/>
        <c:crosses val="autoZero"/>
        <c:auto val="1"/>
        <c:lblAlgn val="ctr"/>
        <c:lblOffset val="100"/>
        <c:noMultiLvlLbl val="1"/>
      </c:catAx>
      <c:valAx>
        <c:axId val="786739488"/>
        <c:scaling>
          <c:orientation val="minMax"/>
          <c:max val="40"/>
        </c:scaling>
        <c:delete val="1"/>
        <c:axPos val="l"/>
        <c:numFmt formatCode="#,##0" sourceLinked="0"/>
        <c:majorTickMark val="out"/>
        <c:minorTickMark val="none"/>
        <c:tickLblPos val="nextTo"/>
        <c:crossAx val="787320560"/>
        <c:crosses val="autoZero"/>
        <c:crossBetween val="between"/>
        <c:majorUnit val="20"/>
        <c:minorUnit val="1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b="1" i="0">
          <a:latin typeface="ZT Talk Exp" pitchFamily="2" charset="77"/>
        </a:defRPr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2.093697550682478E-2"/>
          <c:y val="6.0213437887801854E-2"/>
          <c:w val="0.96380197886014574"/>
          <c:h val="0.7947049999999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6"/>
            </a:solidFill>
            <a:ln w="12700" cap="flat">
              <a:noFill/>
              <a:miter lim="400000"/>
            </a:ln>
            <a:effectLst/>
          </c:spPr>
          <c:invertIfNegative val="0"/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B5D-42E4-BE72-256B64A24CBA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1DF-4AEA-BBA2-7B81280D63A2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7294-4118-92BE-A92D600E04CE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Sheet1!$B$1:$I$1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Sheet1!$B$2:$I$2</c:f>
              <c:numCache>
                <c:formatCode>General</c:formatCode>
                <c:ptCount val="8"/>
                <c:pt idx="0">
                  <c:v>53</c:v>
                </c:pt>
                <c:pt idx="1">
                  <c:v>60</c:v>
                </c:pt>
                <c:pt idx="2">
                  <c:v>65</c:v>
                </c:pt>
                <c:pt idx="3">
                  <c:v>67</c:v>
                </c:pt>
                <c:pt idx="4">
                  <c:v>74</c:v>
                </c:pt>
                <c:pt idx="5">
                  <c:v>79</c:v>
                </c:pt>
                <c:pt idx="6">
                  <c:v>82</c:v>
                </c:pt>
                <c:pt idx="7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F1-4A78-8F37-E46FBFF0E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787320560"/>
        <c:axId val="786739488"/>
      </c:barChart>
      <c:catAx>
        <c:axId val="787320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200" b="0"/>
            </a:pPr>
            <a:endParaRPr lang="en-US"/>
          </a:p>
        </c:txPr>
        <c:crossAx val="786739488"/>
        <c:crosses val="autoZero"/>
        <c:auto val="1"/>
        <c:lblAlgn val="ctr"/>
        <c:lblOffset val="100"/>
        <c:noMultiLvlLbl val="1"/>
      </c:catAx>
      <c:valAx>
        <c:axId val="786739488"/>
        <c:scaling>
          <c:orientation val="minMax"/>
          <c:max val="100"/>
        </c:scaling>
        <c:delete val="1"/>
        <c:axPos val="l"/>
        <c:numFmt formatCode="#,##0" sourceLinked="0"/>
        <c:majorTickMark val="out"/>
        <c:minorTickMark val="none"/>
        <c:tickLblPos val="nextTo"/>
        <c:crossAx val="787320560"/>
        <c:crosses val="autoZero"/>
        <c:crossBetween val="between"/>
        <c:majorUnit val="20"/>
        <c:minorUnit val="1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b="1" i="0">
          <a:latin typeface="ZT Talk Exp" pitchFamily="2" charset="77"/>
        </a:defRPr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2.093697550682478E-2"/>
          <c:y val="6.0213437887801854E-2"/>
          <c:w val="0.96380197886014574"/>
          <c:h val="0.7947049999999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6"/>
            </a:solidFill>
            <a:ln w="12700" cap="flat">
              <a:noFill/>
              <a:miter lim="400000"/>
            </a:ln>
            <a:effectLst/>
          </c:spPr>
          <c:invertIfNegative val="0"/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B5D-42E4-BE72-256B64A24CBA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1DF-4AEA-BBA2-7B81280D63A2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7294-4118-92BE-A92D600E04CE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Sheet1!$B$1:$I$1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Sheet1!$B$2:$I$2</c:f>
              <c:numCache>
                <c:formatCode>General</c:formatCode>
                <c:ptCount val="8"/>
                <c:pt idx="0">
                  <c:v>49</c:v>
                </c:pt>
                <c:pt idx="1">
                  <c:v>55</c:v>
                </c:pt>
                <c:pt idx="2">
                  <c:v>61</c:v>
                </c:pt>
                <c:pt idx="3">
                  <c:v>54</c:v>
                </c:pt>
                <c:pt idx="4">
                  <c:v>67</c:v>
                </c:pt>
                <c:pt idx="5">
                  <c:v>70</c:v>
                </c:pt>
                <c:pt idx="6">
                  <c:v>72</c:v>
                </c:pt>
                <c:pt idx="7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F1-4A78-8F37-E46FBFF0E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787320560"/>
        <c:axId val="786739488"/>
      </c:barChart>
      <c:catAx>
        <c:axId val="787320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200" b="0"/>
            </a:pPr>
            <a:endParaRPr lang="en-US"/>
          </a:p>
        </c:txPr>
        <c:crossAx val="786739488"/>
        <c:crosses val="autoZero"/>
        <c:auto val="1"/>
        <c:lblAlgn val="ctr"/>
        <c:lblOffset val="100"/>
        <c:noMultiLvlLbl val="1"/>
      </c:catAx>
      <c:valAx>
        <c:axId val="786739488"/>
        <c:scaling>
          <c:orientation val="minMax"/>
          <c:max val="100"/>
        </c:scaling>
        <c:delete val="1"/>
        <c:axPos val="l"/>
        <c:numFmt formatCode="#,##0" sourceLinked="0"/>
        <c:majorTickMark val="out"/>
        <c:minorTickMark val="none"/>
        <c:tickLblPos val="nextTo"/>
        <c:crossAx val="787320560"/>
        <c:crosses val="autoZero"/>
        <c:crossBetween val="between"/>
        <c:majorUnit val="20"/>
        <c:minorUnit val="1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b="1" i="0">
          <a:latin typeface="ZT Talk Exp" pitchFamily="2" charset="77"/>
        </a:defRPr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1.8513118031171193E-2"/>
          <c:y val="9.1629252163444697E-2"/>
          <c:w val="0.96380197886014574"/>
          <c:h val="0.7947049999999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6"/>
            </a:solidFill>
            <a:ln w="12700" cap="flat">
              <a:noFill/>
              <a:miter lim="400000"/>
            </a:ln>
            <a:effectLst/>
          </c:spPr>
          <c:invertIfNegative val="0"/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B5D-42E4-BE72-256B64A24CBA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1DF-4AEA-BBA2-7B81280D63A2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7294-4118-92BE-A92D600E04CE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Sheet1!$B$1:$I$1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Sheet1!$B$2:$I$2</c:f>
              <c:numCache>
                <c:formatCode>General</c:formatCode>
                <c:ptCount val="8"/>
                <c:pt idx="0">
                  <c:v>49</c:v>
                </c:pt>
                <c:pt idx="1">
                  <c:v>56</c:v>
                </c:pt>
                <c:pt idx="2">
                  <c:v>62</c:v>
                </c:pt>
                <c:pt idx="3">
                  <c:v>66</c:v>
                </c:pt>
                <c:pt idx="4">
                  <c:v>72</c:v>
                </c:pt>
                <c:pt idx="5">
                  <c:v>78</c:v>
                </c:pt>
                <c:pt idx="6">
                  <c:v>81</c:v>
                </c:pt>
                <c:pt idx="7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F1-4A78-8F37-E46FBFF0E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787320560"/>
        <c:axId val="786739488"/>
      </c:barChart>
      <c:catAx>
        <c:axId val="787320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200" b="0"/>
            </a:pPr>
            <a:endParaRPr lang="en-US"/>
          </a:p>
        </c:txPr>
        <c:crossAx val="786739488"/>
        <c:crosses val="autoZero"/>
        <c:auto val="1"/>
        <c:lblAlgn val="ctr"/>
        <c:lblOffset val="100"/>
        <c:noMultiLvlLbl val="1"/>
      </c:catAx>
      <c:valAx>
        <c:axId val="786739488"/>
        <c:scaling>
          <c:orientation val="minMax"/>
          <c:max val="100"/>
        </c:scaling>
        <c:delete val="1"/>
        <c:axPos val="l"/>
        <c:numFmt formatCode="#,##0" sourceLinked="0"/>
        <c:majorTickMark val="out"/>
        <c:minorTickMark val="none"/>
        <c:tickLblPos val="nextTo"/>
        <c:crossAx val="787320560"/>
        <c:crosses val="autoZero"/>
        <c:crossBetween val="between"/>
        <c:majorUnit val="20"/>
        <c:minorUnit val="1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b="1" i="0">
          <a:latin typeface="ZT Talk Exp" pitchFamily="2" charset="77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2.093697550682478E-2"/>
          <c:y val="0.123045"/>
          <c:w val="0.96380197886014574"/>
          <c:h val="0.7947049999999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6"/>
            </a:solidFill>
            <a:ln w="12700" cap="flat">
              <a:noFill/>
              <a:miter lim="400000"/>
            </a:ln>
            <a:effectLst/>
          </c:spPr>
          <c:invertIfNegative val="0"/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B5D-42E4-BE72-256B64A24CBA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1DF-4AEA-BBA2-7B81280D63A2}"/>
              </c:ext>
            </c:extLst>
          </c:dPt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294-4118-92BE-A92D600E04CE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Ad-Supported Spotify</c:v>
                </c:pt>
                <c:pt idx="1">
                  <c:v>Online AM/FM/DAB+ Radio</c:v>
                </c:pt>
                <c:pt idx="2">
                  <c:v>Ad-Supported Online Audio</c:v>
                </c:pt>
                <c:pt idx="3">
                  <c:v>Commercial Radio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15</c:v>
                </c:pt>
                <c:pt idx="1">
                  <c:v>21</c:v>
                </c:pt>
                <c:pt idx="2">
                  <c:v>39</c:v>
                </c:pt>
                <c:pt idx="3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F1-4A78-8F37-E46FBFF0E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787320560"/>
        <c:axId val="786739488"/>
      </c:barChart>
      <c:catAx>
        <c:axId val="787320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200" b="0"/>
            </a:pPr>
            <a:endParaRPr lang="en-US"/>
          </a:p>
        </c:txPr>
        <c:crossAx val="786739488"/>
        <c:crosses val="autoZero"/>
        <c:auto val="1"/>
        <c:lblAlgn val="ctr"/>
        <c:lblOffset val="100"/>
        <c:noMultiLvlLbl val="1"/>
      </c:catAx>
      <c:valAx>
        <c:axId val="786739488"/>
        <c:scaling>
          <c:orientation val="minMax"/>
          <c:max val="100"/>
        </c:scaling>
        <c:delete val="1"/>
        <c:axPos val="l"/>
        <c:numFmt formatCode="#,##0" sourceLinked="0"/>
        <c:majorTickMark val="out"/>
        <c:minorTickMark val="none"/>
        <c:tickLblPos val="nextTo"/>
        <c:crossAx val="787320560"/>
        <c:crosses val="autoZero"/>
        <c:crossBetween val="between"/>
        <c:majorUnit val="20"/>
        <c:minorUnit val="1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b="1" i="0">
          <a:latin typeface="ZT Talk Exp" pitchFamily="2" charset="77"/>
        </a:defRPr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2.093697550682478E-2"/>
          <c:y val="6.0213437887801854E-2"/>
          <c:w val="0.96380197886014574"/>
          <c:h val="0.7947049999999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6"/>
            </a:solidFill>
            <a:ln w="12700" cap="flat">
              <a:noFill/>
              <a:miter lim="400000"/>
            </a:ln>
            <a:effectLst/>
          </c:spPr>
          <c:invertIfNegative val="0"/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B5D-42E4-BE72-256B64A24CBA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1DF-4AEA-BBA2-7B81280D63A2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7294-4118-92BE-A92D600E04CE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Sheet1!$B$1:$I$1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Sheet1!$B$2:$I$2</c:f>
              <c:numCache>
                <c:formatCode>General</c:formatCode>
                <c:ptCount val="8"/>
                <c:pt idx="0">
                  <c:v>46</c:v>
                </c:pt>
                <c:pt idx="1">
                  <c:v>53</c:v>
                </c:pt>
                <c:pt idx="2">
                  <c:v>60</c:v>
                </c:pt>
                <c:pt idx="3">
                  <c:v>54</c:v>
                </c:pt>
                <c:pt idx="4">
                  <c:v>65</c:v>
                </c:pt>
                <c:pt idx="5">
                  <c:v>68</c:v>
                </c:pt>
                <c:pt idx="6">
                  <c:v>71</c:v>
                </c:pt>
                <c:pt idx="7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F1-4A78-8F37-E46FBFF0E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787320560"/>
        <c:axId val="786739488"/>
      </c:barChart>
      <c:catAx>
        <c:axId val="787320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200" b="0"/>
            </a:pPr>
            <a:endParaRPr lang="en-US"/>
          </a:p>
        </c:txPr>
        <c:crossAx val="786739488"/>
        <c:crosses val="autoZero"/>
        <c:auto val="1"/>
        <c:lblAlgn val="ctr"/>
        <c:lblOffset val="100"/>
        <c:noMultiLvlLbl val="1"/>
      </c:catAx>
      <c:valAx>
        <c:axId val="786739488"/>
        <c:scaling>
          <c:orientation val="minMax"/>
          <c:max val="100"/>
        </c:scaling>
        <c:delete val="1"/>
        <c:axPos val="l"/>
        <c:numFmt formatCode="#,##0" sourceLinked="0"/>
        <c:majorTickMark val="out"/>
        <c:minorTickMark val="none"/>
        <c:tickLblPos val="nextTo"/>
        <c:crossAx val="787320560"/>
        <c:crosses val="autoZero"/>
        <c:crossBetween val="between"/>
        <c:majorUnit val="20"/>
        <c:minorUnit val="1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b="1" i="0">
          <a:latin typeface="ZT Talk Exp" pitchFamily="2" charset="77"/>
        </a:defRPr>
      </a:pPr>
      <a:endParaRPr lang="en-US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2.093697550682478E-2"/>
          <c:y val="6.0213437887801854E-2"/>
          <c:w val="0.96380197886014574"/>
          <c:h val="0.7947049999999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6"/>
            </a:solidFill>
            <a:ln w="12700" cap="flat">
              <a:noFill/>
              <a:miter lim="400000"/>
            </a:ln>
            <a:effectLst/>
          </c:spPr>
          <c:invertIfNegative val="0"/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B5D-42E4-BE72-256B64A24CBA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1DF-4AEA-BBA2-7B81280D63A2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7294-4118-92BE-A92D600E04CE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Sheet1!$B$1:$I$1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Sheet1!$B$2:$I$2</c:f>
              <c:numCache>
                <c:formatCode>General</c:formatCode>
                <c:ptCount val="8"/>
                <c:pt idx="0">
                  <c:v>7</c:v>
                </c:pt>
                <c:pt idx="1">
                  <c:v>9</c:v>
                </c:pt>
                <c:pt idx="2">
                  <c:v>12</c:v>
                </c:pt>
                <c:pt idx="3">
                  <c:v>10</c:v>
                </c:pt>
                <c:pt idx="4">
                  <c:v>16</c:v>
                </c:pt>
                <c:pt idx="5">
                  <c:v>22</c:v>
                </c:pt>
                <c:pt idx="6">
                  <c:v>20</c:v>
                </c:pt>
                <c:pt idx="7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F1-4A78-8F37-E46FBFF0E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787320560"/>
        <c:axId val="786739488"/>
      </c:barChart>
      <c:catAx>
        <c:axId val="787320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200" b="0"/>
            </a:pPr>
            <a:endParaRPr lang="en-US"/>
          </a:p>
        </c:txPr>
        <c:crossAx val="786739488"/>
        <c:crosses val="autoZero"/>
        <c:auto val="1"/>
        <c:lblAlgn val="ctr"/>
        <c:lblOffset val="100"/>
        <c:noMultiLvlLbl val="1"/>
      </c:catAx>
      <c:valAx>
        <c:axId val="786739488"/>
        <c:scaling>
          <c:orientation val="minMax"/>
          <c:max val="40"/>
        </c:scaling>
        <c:delete val="1"/>
        <c:axPos val="l"/>
        <c:numFmt formatCode="#,##0" sourceLinked="0"/>
        <c:majorTickMark val="out"/>
        <c:minorTickMark val="none"/>
        <c:tickLblPos val="nextTo"/>
        <c:crossAx val="787320560"/>
        <c:crosses val="autoZero"/>
        <c:crossBetween val="between"/>
        <c:majorUnit val="20"/>
        <c:minorUnit val="1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b="1" i="0">
          <a:latin typeface="ZT Talk Exp" pitchFamily="2" charset="77"/>
        </a:defRPr>
      </a:pPr>
      <a:endParaRPr lang="en-US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2.093697550682478E-2"/>
          <c:y val="6.0213437887801854E-2"/>
          <c:w val="0.96380197886014574"/>
          <c:h val="0.7947049999999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6"/>
            </a:solidFill>
            <a:ln w="12700" cap="flat">
              <a:noFill/>
              <a:miter lim="400000"/>
            </a:ln>
            <a:effectLst/>
          </c:spPr>
          <c:invertIfNegative val="0"/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B5D-42E4-BE72-256B64A24CBA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1DF-4AEA-BBA2-7B81280D63A2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7294-4118-92BE-A92D600E04CE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Sheet1!$B$1:$I$1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Sheet1!$B$2:$I$2</c:f>
              <c:numCache>
                <c:formatCode>General</c:formatCode>
                <c:ptCount val="8"/>
                <c:pt idx="0">
                  <c:v>4</c:v>
                </c:pt>
                <c:pt idx="1">
                  <c:v>4</c:v>
                </c:pt>
                <c:pt idx="2">
                  <c:v>5</c:v>
                </c:pt>
                <c:pt idx="3">
                  <c:v>9</c:v>
                </c:pt>
                <c:pt idx="4">
                  <c:v>17</c:v>
                </c:pt>
                <c:pt idx="5">
                  <c:v>16</c:v>
                </c:pt>
                <c:pt idx="6">
                  <c:v>21</c:v>
                </c:pt>
                <c:pt idx="7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F1-4A78-8F37-E46FBFF0E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787320560"/>
        <c:axId val="786739488"/>
      </c:barChart>
      <c:catAx>
        <c:axId val="787320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200" b="0"/>
            </a:pPr>
            <a:endParaRPr lang="en-US"/>
          </a:p>
        </c:txPr>
        <c:crossAx val="786739488"/>
        <c:crosses val="autoZero"/>
        <c:auto val="1"/>
        <c:lblAlgn val="ctr"/>
        <c:lblOffset val="100"/>
        <c:noMultiLvlLbl val="1"/>
      </c:catAx>
      <c:valAx>
        <c:axId val="786739488"/>
        <c:scaling>
          <c:orientation val="minMax"/>
          <c:max val="40"/>
        </c:scaling>
        <c:delete val="1"/>
        <c:axPos val="l"/>
        <c:numFmt formatCode="#,##0" sourceLinked="0"/>
        <c:majorTickMark val="out"/>
        <c:minorTickMark val="none"/>
        <c:tickLblPos val="nextTo"/>
        <c:crossAx val="787320560"/>
        <c:crosses val="autoZero"/>
        <c:crossBetween val="between"/>
        <c:majorUnit val="20"/>
        <c:minorUnit val="1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b="1" i="0">
          <a:latin typeface="ZT Talk Exp" pitchFamily="2" charset="77"/>
        </a:defRPr>
      </a:pPr>
      <a:endParaRPr lang="en-US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2.093697550682478E-2"/>
          <c:y val="6.0213437887801854E-2"/>
          <c:w val="0.96380197886014574"/>
          <c:h val="0.7947049999999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6"/>
            </a:solidFill>
            <a:ln w="12700" cap="flat">
              <a:noFill/>
              <a:miter lim="400000"/>
            </a:ln>
            <a:effectLst/>
          </c:spPr>
          <c:invertIfNegative val="0"/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B5D-42E4-BE72-256B64A24CBA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1DF-4AEA-BBA2-7B81280D63A2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7294-4118-92BE-A92D600E04CE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Sheet1!$B$1:$I$1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Sheet1!$B$2:$I$2</c:f>
              <c:numCache>
                <c:formatCode>General</c:formatCode>
                <c:ptCount val="8"/>
                <c:pt idx="0">
                  <c:v>17</c:v>
                </c:pt>
                <c:pt idx="1">
                  <c:v>20</c:v>
                </c:pt>
                <c:pt idx="2">
                  <c:v>25</c:v>
                </c:pt>
                <c:pt idx="3">
                  <c:v>28</c:v>
                </c:pt>
                <c:pt idx="4">
                  <c:v>34</c:v>
                </c:pt>
                <c:pt idx="5">
                  <c:v>33</c:v>
                </c:pt>
                <c:pt idx="6">
                  <c:v>41</c:v>
                </c:pt>
                <c:pt idx="7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F1-4A78-8F37-E46FBFF0E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787320560"/>
        <c:axId val="786739488"/>
      </c:barChart>
      <c:catAx>
        <c:axId val="787320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200" b="0"/>
            </a:pPr>
            <a:endParaRPr lang="en-US"/>
          </a:p>
        </c:txPr>
        <c:crossAx val="786739488"/>
        <c:crosses val="autoZero"/>
        <c:auto val="1"/>
        <c:lblAlgn val="ctr"/>
        <c:lblOffset val="100"/>
        <c:noMultiLvlLbl val="1"/>
      </c:catAx>
      <c:valAx>
        <c:axId val="786739488"/>
        <c:scaling>
          <c:orientation val="minMax"/>
          <c:max val="70"/>
          <c:min val="0"/>
        </c:scaling>
        <c:delete val="1"/>
        <c:axPos val="l"/>
        <c:numFmt formatCode="#,##0" sourceLinked="0"/>
        <c:majorTickMark val="out"/>
        <c:minorTickMark val="none"/>
        <c:tickLblPos val="nextTo"/>
        <c:crossAx val="787320560"/>
        <c:crosses val="autoZero"/>
        <c:crossBetween val="between"/>
        <c:majorUnit val="20"/>
        <c:minorUnit val="1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b="1" i="0">
          <a:latin typeface="ZT Talk Exp" pitchFamily="2" charset="77"/>
        </a:defRPr>
      </a:pPr>
      <a:endParaRPr lang="en-US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2.093697550682478E-2"/>
          <c:y val="6.0213437887801854E-2"/>
          <c:w val="0.96380197886014574"/>
          <c:h val="0.7947049999999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6"/>
            </a:solidFill>
            <a:ln w="12700" cap="flat">
              <a:noFill/>
              <a:miter lim="400000"/>
            </a:ln>
            <a:effectLst/>
          </c:spPr>
          <c:invertIfNegative val="0"/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B5D-42E4-BE72-256B64A24CBA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1DF-4AEA-BBA2-7B81280D63A2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7294-4118-92BE-A92D600E04CE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Sheet1!$B$1:$I$1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Sheet1!$B$2:$I$2</c:f>
              <c:numCache>
                <c:formatCode>General</c:formatCode>
                <c:ptCount val="8"/>
                <c:pt idx="0">
                  <c:v>17</c:v>
                </c:pt>
                <c:pt idx="1">
                  <c:v>20</c:v>
                </c:pt>
                <c:pt idx="2">
                  <c:v>25</c:v>
                </c:pt>
                <c:pt idx="3">
                  <c:v>28</c:v>
                </c:pt>
                <c:pt idx="4">
                  <c:v>34</c:v>
                </c:pt>
                <c:pt idx="5">
                  <c:v>33</c:v>
                </c:pt>
                <c:pt idx="6">
                  <c:v>41</c:v>
                </c:pt>
                <c:pt idx="7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F1-4A78-8F37-E46FBFF0E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787320560"/>
        <c:axId val="786739488"/>
      </c:barChart>
      <c:catAx>
        <c:axId val="787320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200" b="0"/>
            </a:pPr>
            <a:endParaRPr lang="en-US"/>
          </a:p>
        </c:txPr>
        <c:crossAx val="786739488"/>
        <c:crosses val="autoZero"/>
        <c:auto val="1"/>
        <c:lblAlgn val="ctr"/>
        <c:lblOffset val="100"/>
        <c:noMultiLvlLbl val="1"/>
      </c:catAx>
      <c:valAx>
        <c:axId val="786739488"/>
        <c:scaling>
          <c:orientation val="minMax"/>
          <c:max val="70"/>
          <c:min val="0"/>
        </c:scaling>
        <c:delete val="1"/>
        <c:axPos val="l"/>
        <c:numFmt formatCode="#,##0" sourceLinked="0"/>
        <c:majorTickMark val="out"/>
        <c:minorTickMark val="none"/>
        <c:tickLblPos val="nextTo"/>
        <c:crossAx val="787320560"/>
        <c:crosses val="autoZero"/>
        <c:crossBetween val="between"/>
        <c:majorUnit val="20"/>
        <c:minorUnit val="1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b="1" i="0">
          <a:latin typeface="ZT Talk Exp" pitchFamily="2" charset="77"/>
        </a:defRPr>
      </a:pPr>
      <a:endParaRPr lang="en-US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2.093697550682478E-2"/>
          <c:y val="6.0213437887801854E-2"/>
          <c:w val="0.96380197886014574"/>
          <c:h val="0.7947049999999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6"/>
            </a:solidFill>
            <a:ln w="12700" cap="flat">
              <a:noFill/>
              <a:miter lim="400000"/>
            </a:ln>
            <a:effectLst/>
          </c:spPr>
          <c:invertIfNegative val="0"/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B5D-42E4-BE72-256B64A24CBA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1DF-4AEA-BBA2-7B81280D63A2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7294-4118-92BE-A92D600E04CE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Sheet1!$B$1:$I$1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Sheet1!$B$2:$I$2</c:f>
              <c:numCache>
                <c:formatCode>General</c:formatCode>
                <c:ptCount val="8"/>
                <c:pt idx="0">
                  <c:v>13</c:v>
                </c:pt>
                <c:pt idx="1">
                  <c:v>14</c:v>
                </c:pt>
                <c:pt idx="2">
                  <c:v>17</c:v>
                </c:pt>
                <c:pt idx="3">
                  <c:v>19</c:v>
                </c:pt>
                <c:pt idx="4">
                  <c:v>21</c:v>
                </c:pt>
                <c:pt idx="5">
                  <c:v>24</c:v>
                </c:pt>
                <c:pt idx="6">
                  <c:v>30</c:v>
                </c:pt>
                <c:pt idx="7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F1-4A78-8F37-E46FBFF0E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787320560"/>
        <c:axId val="786739488"/>
      </c:barChart>
      <c:catAx>
        <c:axId val="787320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200" b="0"/>
            </a:pPr>
            <a:endParaRPr lang="en-US"/>
          </a:p>
        </c:txPr>
        <c:crossAx val="786739488"/>
        <c:crosses val="autoZero"/>
        <c:auto val="1"/>
        <c:lblAlgn val="ctr"/>
        <c:lblOffset val="100"/>
        <c:noMultiLvlLbl val="1"/>
      </c:catAx>
      <c:valAx>
        <c:axId val="786739488"/>
        <c:scaling>
          <c:orientation val="minMax"/>
          <c:max val="70"/>
          <c:min val="0"/>
        </c:scaling>
        <c:delete val="1"/>
        <c:axPos val="l"/>
        <c:numFmt formatCode="#,##0" sourceLinked="0"/>
        <c:majorTickMark val="out"/>
        <c:minorTickMark val="none"/>
        <c:tickLblPos val="nextTo"/>
        <c:crossAx val="787320560"/>
        <c:crosses val="autoZero"/>
        <c:crossBetween val="between"/>
        <c:majorUnit val="20"/>
        <c:minorUnit val="1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b="1" i="0">
          <a:latin typeface="ZT Talk Exp" pitchFamily="2" charset="77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23230415953199"/>
          <c:y val="0.17249803326880311"/>
          <c:w val="0.29701814963154488"/>
          <c:h val="0.65486559121547383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spPr>
              <a:solidFill>
                <a:schemeClr val="accent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BB1B-447C-A5EA-E64F2ABC74C6}"/>
              </c:ext>
            </c:extLst>
          </c:dPt>
          <c:dPt>
            <c:idx val="1"/>
            <c:bubble3D val="0"/>
            <c:spPr>
              <a:solidFill>
                <a:schemeClr val="accent5">
                  <a:lumMod val="25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BB1B-447C-A5EA-E64F2ABC74C6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BB1B-447C-A5EA-E64F2ABC74C6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6-BB1B-447C-A5EA-E64F2ABC74C6}"/>
              </c:ext>
            </c:extLst>
          </c:dPt>
          <c:dPt>
            <c:idx val="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BB1B-447C-A5EA-E64F2ABC74C6}"/>
              </c:ext>
            </c:extLst>
          </c:dPt>
          <c:dPt>
            <c:idx val="5"/>
            <c:bubble3D val="0"/>
            <c:spPr>
              <a:solidFill>
                <a:srgbClr val="502559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A-BB1B-447C-A5EA-E64F2ABC74C6}"/>
              </c:ext>
            </c:extLst>
          </c:dPt>
          <c:dPt>
            <c:idx val="6"/>
            <c:bubble3D val="0"/>
            <c:spPr>
              <a:solidFill>
                <a:schemeClr val="tx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C-BB1B-447C-A5EA-E64F2ABC74C6}"/>
              </c:ext>
            </c:extLst>
          </c:dPt>
          <c:dLbls>
            <c:dLbl>
              <c:idx val="0"/>
              <c:layout>
                <c:manualLayout>
                  <c:x val="-1.6674985923642145E-2"/>
                  <c:y val="-0.1141194241034601"/>
                </c:manualLayout>
              </c:layout>
              <c:tx>
                <c:rich>
                  <a:bodyPr anchorCtr="0"/>
                  <a:lstStyle/>
                  <a:p>
                    <a:pPr algn="ctr">
                      <a:defRPr/>
                    </a:pPr>
                    <a:fld id="{DC8BD3E0-82C6-4639-A70F-D4E6467E4EA0}" type="CATEGORYNAME">
                      <a:rPr lang="en-US"/>
                      <a:pPr algn="ctr">
                        <a:defRPr/>
                      </a:pPr>
                      <a:t>[CATEGORY NAME]</a:t>
                    </a:fld>
                    <a:r>
                      <a:rPr lang="en-US"/>
                      <a:t>
</a:t>
                    </a:r>
                    <a:fld id="{86C30CD5-D0A2-4F85-AA8C-076C0D81969E}" type="PERCENTAGE">
                      <a:rPr lang="en-US" b="1"/>
                      <a:pPr algn="ctr">
                        <a:defRPr/>
                      </a:pPr>
                      <a:t>[PERCENTAGE]</a:t>
                    </a:fld>
                    <a:endParaRPr lang="en-US"/>
                  </a:p>
                </c:rich>
              </c:tx>
              <c:numFmt formatCode="#,##0%" sourceLinked="0"/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515606103640899"/>
                      <c:h val="0.2809293743746830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B1B-447C-A5EA-E64F2ABC74C6}"/>
                </c:ext>
              </c:extLst>
            </c:dLbl>
            <c:dLbl>
              <c:idx val="1"/>
              <c:layout>
                <c:manualLayout>
                  <c:x val="-1.6674985923642159E-2"/>
                  <c:y val="2.2267204703114166E-2"/>
                </c:manualLayout>
              </c:layout>
              <c:tx>
                <c:rich>
                  <a:bodyPr anchorCtr="0"/>
                  <a:lstStyle/>
                  <a:p>
                    <a:pPr algn="ctr">
                      <a:defRPr/>
                    </a:pPr>
                    <a:fld id="{7D791E75-EC73-4D05-B103-279E24B2B3E2}" type="CATEGORYNAME">
                      <a:rPr lang="en-US"/>
                      <a:pPr algn="ctr">
                        <a:defRPr/>
                      </a:pPr>
                      <a:t>[CATEGORY NAME]</a:t>
                    </a:fld>
                    <a:r>
                      <a:rPr lang="en-US"/>
                      <a:t>
</a:t>
                    </a:r>
                    <a:fld id="{8705EB21-1152-4284-B211-DDA61BC1F654}" type="PERCENTAGE">
                      <a:rPr lang="en-US" b="1"/>
                      <a:pPr algn="ctr">
                        <a:defRPr/>
                      </a:pPr>
                      <a:t>[PERCENTAGE]</a:t>
                    </a:fld>
                    <a:endParaRPr lang="en-US"/>
                  </a:p>
                </c:rich>
              </c:tx>
              <c:numFmt formatCode="#,##0%" sourceLinked="0"/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B1B-447C-A5EA-E64F2ABC74C6}"/>
                </c:ext>
              </c:extLst>
            </c:dLbl>
            <c:dLbl>
              <c:idx val="2"/>
              <c:layout>
                <c:manualLayout>
                  <c:x val="-4.7245793450319373E-2"/>
                  <c:y val="1.6700403527335622E-2"/>
                </c:manualLayout>
              </c:layout>
              <c:tx>
                <c:rich>
                  <a:bodyPr anchorCtr="0"/>
                  <a:lstStyle/>
                  <a:p>
                    <a:pPr algn="ctr">
                      <a:defRPr/>
                    </a:pPr>
                    <a:fld id="{E7C6C626-24DC-4092-B0FD-DE6A518DF2CB}" type="CATEGORYNAME">
                      <a:rPr lang="en-US"/>
                      <a:pPr algn="ctr">
                        <a:defRPr/>
                      </a:pPr>
                      <a:t>[CATEGORY NAME]</a:t>
                    </a:fld>
                    <a:r>
                      <a:rPr lang="en-US"/>
                      <a:t> </a:t>
                    </a:r>
                    <a:fld id="{F246652C-2FD2-408E-A86B-BC3685BC9386}" type="PERCENTAGE">
                      <a:rPr lang="en-US" b="1"/>
                      <a:pPr algn="ctr">
                        <a:defRPr/>
                      </a:pPr>
                      <a:t>[PERCENTAGE]</a:t>
                    </a:fld>
                    <a:endParaRPr lang="en-US"/>
                  </a:p>
                </c:rich>
              </c:tx>
              <c:numFmt formatCode="#,##0%" sourceLinked="0"/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43297257446245602"/>
                      <c:h val="0.2212794700755945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B1B-447C-A5EA-E64F2ABC74C6}"/>
                </c:ext>
              </c:extLst>
            </c:dLbl>
            <c:dLbl>
              <c:idx val="3"/>
              <c:layout>
                <c:manualLayout>
                  <c:x val="5.470795906706736E-8"/>
                  <c:y val="-6.1234812933563955E-2"/>
                </c:manualLayout>
              </c:layout>
              <c:tx>
                <c:rich>
                  <a:bodyPr anchorCtr="0"/>
                  <a:lstStyle/>
                  <a:p>
                    <a:pPr algn="ctr">
                      <a:defRPr/>
                    </a:pPr>
                    <a:fld id="{3A492232-7726-440F-AE13-18D977BD46DF}" type="CATEGORYNAME">
                      <a:rPr lang="en-US" smtClean="0"/>
                      <a:pPr algn="ctr">
                        <a:defRPr/>
                      </a:pPr>
                      <a:t>[CATEGORY NAME]</a:t>
                    </a:fld>
                    <a:r>
                      <a:rPr lang="en-US"/>
                      <a:t>
</a:t>
                    </a:r>
                    <a:fld id="{1EE6090A-FD70-488B-BE87-9C16560782DB}" type="PERCENTAGE">
                      <a:rPr lang="en-US" b="1" smtClean="0"/>
                      <a:pPr algn="ctr">
                        <a:defRPr/>
                      </a:pPr>
                      <a:t>[PERCENTAGE]</a:t>
                    </a:fld>
                    <a:endParaRPr lang="en-US"/>
                  </a:p>
                </c:rich>
              </c:tx>
              <c:numFmt formatCode="#,##0%" sourceLinked="0"/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039248188562121"/>
                      <c:h val="0.2160596175441566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BB1B-447C-A5EA-E64F2ABC74C6}"/>
                </c:ext>
              </c:extLst>
            </c:dLbl>
            <c:dLbl>
              <c:idx val="4"/>
              <c:layout>
                <c:manualLayout>
                  <c:x val="-6.9479108015176568E-3"/>
                  <c:y val="8.3502017636678111E-3"/>
                </c:manualLayout>
              </c:layout>
              <c:numFmt formatCode="#,##0%" sourceLinked="0"/>
              <c:spPr/>
              <c:txPr>
                <a:bodyPr anchorCtr="0"/>
                <a:lstStyle/>
                <a:p>
                  <a:pPr algn="ctr">
                    <a:defRPr/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B1B-447C-A5EA-E64F2ABC74C6}"/>
                </c:ext>
              </c:extLst>
            </c:dLbl>
            <c:dLbl>
              <c:idx val="5"/>
              <c:numFmt formatCode="#,##0%" sourceLinked="0"/>
              <c:spPr/>
              <c:txPr>
                <a:bodyPr anchorCtr="0"/>
                <a:lstStyle/>
                <a:p>
                  <a:pPr algn="ctr">
                    <a:defRPr/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B1B-447C-A5EA-E64F2ABC74C6}"/>
                </c:ext>
              </c:extLst>
            </c:dLbl>
            <c:dLbl>
              <c:idx val="6"/>
              <c:numFmt formatCode="#,##0%" sourceLinked="0"/>
              <c:spPr/>
              <c:txPr>
                <a:bodyPr anchorCtr="0"/>
                <a:lstStyle/>
                <a:p>
                  <a:pPr algn="ctr">
                    <a:defRPr/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B1B-447C-A5EA-E64F2ABC74C6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/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Station's app on mobile</c:v>
                </c:pt>
                <c:pt idx="1">
                  <c:v>Station's website</c:v>
                </c:pt>
                <c:pt idx="2">
                  <c:v>Separate app or website eg RadioApp or TuneIn</c:v>
                </c:pt>
                <c:pt idx="3">
                  <c:v>Voice-enabled smart speaker</c:v>
                </c:pt>
                <c:pt idx="4">
                  <c:v>Don't know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34</c:v>
                </c:pt>
                <c:pt idx="1">
                  <c:v>30</c:v>
                </c:pt>
                <c:pt idx="2">
                  <c:v>20</c:v>
                </c:pt>
                <c:pt idx="3">
                  <c:v>13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BB1B-447C-A5EA-E64F2ABC74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5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sz="1200" b="0" i="0">
          <a:latin typeface="ZT Talk Exp" pitchFamily="2" charset="77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2.093697550682478E-2"/>
          <c:y val="0.123045"/>
          <c:w val="0.96380197886014574"/>
          <c:h val="0.7947049999999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6"/>
            </a:solidFill>
            <a:ln w="12700" cap="flat">
              <a:noFill/>
              <a:miter lim="400000"/>
            </a:ln>
            <a:effectLst/>
          </c:spPr>
          <c:invertIfNegative val="0"/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B5D-42E4-BE72-256B64A24CBA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1DF-4AEA-BBA2-7B81280D63A2}"/>
              </c:ext>
            </c:extLst>
          </c:dPt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294-4118-92BE-A92D600E04CE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Downloaded Music</c:v>
                </c:pt>
                <c:pt idx="1">
                  <c:v>CD Player</c:v>
                </c:pt>
                <c:pt idx="2">
                  <c:v>Podcasts</c:v>
                </c:pt>
                <c:pt idx="3">
                  <c:v>Music Streaming</c:v>
                </c:pt>
                <c:pt idx="4">
                  <c:v>Total Radio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16</c:v>
                </c:pt>
                <c:pt idx="1">
                  <c:v>26</c:v>
                </c:pt>
                <c:pt idx="2">
                  <c:v>30</c:v>
                </c:pt>
                <c:pt idx="3">
                  <c:v>46</c:v>
                </c:pt>
                <c:pt idx="4">
                  <c:v>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F1-4A78-8F37-E46FBFF0E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787320560"/>
        <c:axId val="786739488"/>
      </c:barChart>
      <c:catAx>
        <c:axId val="787320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200" b="0"/>
            </a:pPr>
            <a:endParaRPr lang="en-US"/>
          </a:p>
        </c:txPr>
        <c:crossAx val="786739488"/>
        <c:crosses val="autoZero"/>
        <c:auto val="1"/>
        <c:lblAlgn val="ctr"/>
        <c:lblOffset val="100"/>
        <c:noMultiLvlLbl val="1"/>
      </c:catAx>
      <c:valAx>
        <c:axId val="786739488"/>
        <c:scaling>
          <c:orientation val="minMax"/>
          <c:max val="100"/>
        </c:scaling>
        <c:delete val="1"/>
        <c:axPos val="l"/>
        <c:numFmt formatCode="#,##0" sourceLinked="0"/>
        <c:majorTickMark val="out"/>
        <c:minorTickMark val="none"/>
        <c:tickLblPos val="nextTo"/>
        <c:crossAx val="787320560"/>
        <c:crosses val="autoZero"/>
        <c:crossBetween val="between"/>
        <c:majorUnit val="20"/>
        <c:minorUnit val="1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b="1" i="0">
          <a:latin typeface="ZT Talk Exp" pitchFamily="2" charset="77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2.093697550682478E-2"/>
          <c:y val="0.11257312834720662"/>
          <c:w val="0.96380197886014574"/>
          <c:h val="0.805177012859045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6"/>
            </a:solidFill>
            <a:ln w="12700" cap="flat">
              <a:noFill/>
              <a:miter lim="400000"/>
            </a:ln>
            <a:effectLst/>
          </c:spPr>
          <c:invertIfNegative val="0"/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B5D-42E4-BE72-256B64A24CBA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1DF-4AEA-BBA2-7B81280D63A2}"/>
              </c:ext>
            </c:extLst>
          </c:dPt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294-4118-92BE-A92D600E04CE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Podcasts</c:v>
                </c:pt>
                <c:pt idx="1">
                  <c:v>MP3 Digital Files</c:v>
                </c:pt>
                <c:pt idx="2">
                  <c:v>CDs</c:v>
                </c:pt>
                <c:pt idx="3">
                  <c:v>Audio Streaming Services</c:v>
                </c:pt>
                <c:pt idx="4">
                  <c:v>Total Radio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4</c:v>
                </c:pt>
                <c:pt idx="1">
                  <c:v>7</c:v>
                </c:pt>
                <c:pt idx="2">
                  <c:v>7</c:v>
                </c:pt>
                <c:pt idx="3">
                  <c:v>12</c:v>
                </c:pt>
                <c:pt idx="4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F1-4A78-8F37-E46FBFF0E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787320560"/>
        <c:axId val="786739488"/>
      </c:barChart>
      <c:catAx>
        <c:axId val="787320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200" b="0"/>
            </a:pPr>
            <a:endParaRPr lang="en-US"/>
          </a:p>
        </c:txPr>
        <c:crossAx val="786739488"/>
        <c:crosses val="autoZero"/>
        <c:auto val="1"/>
        <c:lblAlgn val="ctr"/>
        <c:lblOffset val="100"/>
        <c:noMultiLvlLbl val="1"/>
      </c:catAx>
      <c:valAx>
        <c:axId val="786739488"/>
        <c:scaling>
          <c:orientation val="minMax"/>
          <c:max val="100"/>
        </c:scaling>
        <c:delete val="1"/>
        <c:axPos val="l"/>
        <c:numFmt formatCode="#,##0" sourceLinked="0"/>
        <c:majorTickMark val="out"/>
        <c:minorTickMark val="none"/>
        <c:tickLblPos val="nextTo"/>
        <c:crossAx val="787320560"/>
        <c:crosses val="autoZero"/>
        <c:crossBetween val="between"/>
        <c:majorUnit val="20"/>
        <c:minorUnit val="1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b="1" i="0">
          <a:latin typeface="ZT Talk Exp" pitchFamily="2" charset="77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2.093697550682478E-2"/>
          <c:y val="0.123045"/>
          <c:w val="0.96380197886014574"/>
          <c:h val="0.7947049999999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6"/>
            </a:solidFill>
            <a:ln w="12700" cap="flat">
              <a:noFill/>
              <a:miter lim="400000"/>
            </a:ln>
            <a:effectLst/>
          </c:spPr>
          <c:invertIfNegative val="0"/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B5D-42E4-BE72-256B64A24CBA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1DF-4AEA-BBA2-7B81280D63A2}"/>
              </c:ext>
            </c:extLst>
          </c:dPt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294-4118-92BE-A92D600E04CE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Listened to a podcast every day</c:v>
                </c:pt>
                <c:pt idx="1">
                  <c:v>Listened to a podcast in last week</c:v>
                </c:pt>
                <c:pt idx="2">
                  <c:v>Listened to a podcast in last month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9</c:v>
                </c:pt>
                <c:pt idx="1">
                  <c:v>30</c:v>
                </c:pt>
                <c:pt idx="2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F1-4A78-8F37-E46FBFF0E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787320560"/>
        <c:axId val="786739488"/>
      </c:barChart>
      <c:catAx>
        <c:axId val="787320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200" b="0"/>
            </a:pPr>
            <a:endParaRPr lang="en-US"/>
          </a:p>
        </c:txPr>
        <c:crossAx val="786739488"/>
        <c:crosses val="autoZero"/>
        <c:auto val="1"/>
        <c:lblAlgn val="ctr"/>
        <c:lblOffset val="100"/>
        <c:noMultiLvlLbl val="1"/>
      </c:catAx>
      <c:valAx>
        <c:axId val="786739488"/>
        <c:scaling>
          <c:orientation val="minMax"/>
          <c:max val="100"/>
        </c:scaling>
        <c:delete val="1"/>
        <c:axPos val="l"/>
        <c:numFmt formatCode="#,##0" sourceLinked="0"/>
        <c:majorTickMark val="out"/>
        <c:minorTickMark val="none"/>
        <c:tickLblPos val="nextTo"/>
        <c:crossAx val="787320560"/>
        <c:crosses val="autoZero"/>
        <c:crossBetween val="between"/>
        <c:majorUnit val="20"/>
        <c:minorUnit val="1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b="1" i="0">
          <a:latin typeface="ZT Talk Exp" pitchFamily="2" charset="77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960235376331702E-2"/>
          <c:y val="1.2823184805424758E-2"/>
          <c:w val="0.980769"/>
          <c:h val="0.760018001464947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Total Podcasts</c:v>
                </c:pt>
              </c:strCache>
            </c:strRef>
          </c:tx>
          <c:spPr>
            <a:solidFill>
              <a:schemeClr val="tx1"/>
            </a:solidFill>
            <a:ln w="12700" cap="flat">
              <a:noFill/>
              <a:miter lim="400000"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F5F-4A89-90A3-2B6E81C7B5F3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F5F-4A89-90A3-2B6E81C7B5F3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1F5F-4A89-90A3-2B6E81C7B5F3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1F5F-4A89-90A3-2B6E81C7B5F3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1F5F-4A89-90A3-2B6E81C7B5F3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1F5F-4A89-90A3-2B6E81C7B5F3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Less than once per month</c:v>
                </c:pt>
                <c:pt idx="1">
                  <c:v>At least once per month</c:v>
                </c:pt>
                <c:pt idx="2">
                  <c:v>Several times per month</c:v>
                </c:pt>
                <c:pt idx="3">
                  <c:v>At least once per week</c:v>
                </c:pt>
                <c:pt idx="4">
                  <c:v>Every day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1">
                  <c:v>14</c:v>
                </c:pt>
                <c:pt idx="2">
                  <c:v>16</c:v>
                </c:pt>
                <c:pt idx="3">
                  <c:v>23</c:v>
                </c:pt>
                <c:pt idx="4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F5F-4A89-90A3-2B6E81C7B5F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Original Podcasts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Sheet1!$B$1:$F$1</c:f>
              <c:strCache>
                <c:ptCount val="5"/>
                <c:pt idx="0">
                  <c:v>Less than once per month</c:v>
                </c:pt>
                <c:pt idx="1">
                  <c:v>At least once per month</c:v>
                </c:pt>
                <c:pt idx="2">
                  <c:v>Several times per month</c:v>
                </c:pt>
                <c:pt idx="3">
                  <c:v>At least once per week</c:v>
                </c:pt>
                <c:pt idx="4">
                  <c:v>Every day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25</c:v>
                </c:pt>
                <c:pt idx="1">
                  <c:v>12</c:v>
                </c:pt>
                <c:pt idx="2">
                  <c:v>15</c:v>
                </c:pt>
                <c:pt idx="3">
                  <c:v>23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F5F-4A89-90A3-2B6E81C7B5F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Catch-up Podcasts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Sheet1!$B$1:$F$1</c:f>
              <c:strCache>
                <c:ptCount val="5"/>
                <c:pt idx="0">
                  <c:v>Less than once per month</c:v>
                </c:pt>
                <c:pt idx="1">
                  <c:v>At least once per month</c:v>
                </c:pt>
                <c:pt idx="2">
                  <c:v>Several times per month</c:v>
                </c:pt>
                <c:pt idx="3">
                  <c:v>At least once per week</c:v>
                </c:pt>
                <c:pt idx="4">
                  <c:v>Every day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  <c:pt idx="0">
                  <c:v>22</c:v>
                </c:pt>
                <c:pt idx="1">
                  <c:v>6</c:v>
                </c:pt>
                <c:pt idx="2">
                  <c:v>6</c:v>
                </c:pt>
                <c:pt idx="3">
                  <c:v>13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F5F-4A89-90A3-2B6E81C7B5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726742800"/>
        <c:axId val="726744160"/>
      </c:barChart>
      <c:catAx>
        <c:axId val="7267428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algn="ctr">
              <a:defRPr/>
            </a:pPr>
            <a:endParaRPr lang="en-US"/>
          </a:p>
        </c:txPr>
        <c:crossAx val="726744160"/>
        <c:crosses val="autoZero"/>
        <c:auto val="1"/>
        <c:lblAlgn val="ctr"/>
        <c:lblOffset val="100"/>
        <c:noMultiLvlLbl val="1"/>
      </c:catAx>
      <c:valAx>
        <c:axId val="726744160"/>
        <c:scaling>
          <c:orientation val="minMax"/>
          <c:max val="40"/>
          <c:min val="0"/>
        </c:scaling>
        <c:delete val="1"/>
        <c:axPos val="l"/>
        <c:numFmt formatCode="#,##0" sourceLinked="0"/>
        <c:majorTickMark val="out"/>
        <c:minorTickMark val="none"/>
        <c:tickLblPos val="nextTo"/>
        <c:crossAx val="726742800"/>
        <c:crosses val="autoZero"/>
        <c:crossBetween val="between"/>
        <c:majorUnit val="20"/>
        <c:minorUnit val="10"/>
      </c:valAx>
      <c:spPr>
        <a:noFill/>
        <a:ln w="12700" cap="flat">
          <a:noFill/>
          <a:miter lim="400000"/>
        </a:ln>
        <a:effectLst/>
      </c:spPr>
    </c:plotArea>
    <c:legend>
      <c:legendPos val="b"/>
      <c:overlay val="0"/>
      <c:txPr>
        <a:bodyPr/>
        <a:lstStyle/>
        <a:p>
          <a:pPr>
            <a:defRPr b="0"/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b="1" i="0">
          <a:latin typeface="ZT Talk Exp" pitchFamily="2" charset="77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85849981677668"/>
          <c:y val="3.0184304664009686E-2"/>
          <c:w val="0.83693529738663119"/>
          <c:h val="0.8631633980515950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Paid subscription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 w="12700" cap="flat">
              <a:noFill/>
              <a:miter lim="4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Apple Music</c:v>
                </c:pt>
                <c:pt idx="1">
                  <c:v>Audible</c:v>
                </c:pt>
                <c:pt idx="2">
                  <c:v>Spotify</c:v>
                </c:pt>
                <c:pt idx="3">
                  <c:v>SoundCloud</c:v>
                </c:pt>
                <c:pt idx="4">
                  <c:v>YouTube Music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89</c:v>
                </c:pt>
                <c:pt idx="1">
                  <c:v>76</c:v>
                </c:pt>
                <c:pt idx="2">
                  <c:v>68</c:v>
                </c:pt>
                <c:pt idx="3">
                  <c:v>42</c:v>
                </c:pt>
                <c:pt idx="4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86-4883-B080-6402267CA2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Free subscription (Ad-supported)</c:v>
                </c:pt>
              </c:strCache>
            </c:strRef>
          </c:tx>
          <c:spPr>
            <a:solidFill>
              <a:schemeClr val="bg1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Apple Music</c:v>
                </c:pt>
                <c:pt idx="1">
                  <c:v>Audible</c:v>
                </c:pt>
                <c:pt idx="2">
                  <c:v>Spotify</c:v>
                </c:pt>
                <c:pt idx="3">
                  <c:v>SoundCloud</c:v>
                </c:pt>
                <c:pt idx="4">
                  <c:v>YouTube Music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11</c:v>
                </c:pt>
                <c:pt idx="1">
                  <c:v>24</c:v>
                </c:pt>
                <c:pt idx="2">
                  <c:v>32</c:v>
                </c:pt>
                <c:pt idx="3">
                  <c:v>58</c:v>
                </c:pt>
                <c:pt idx="4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86-4883-B080-6402267CA2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776365472"/>
        <c:axId val="776869136"/>
      </c:barChart>
      <c:catAx>
        <c:axId val="77636547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100" b="0"/>
            </a:pPr>
            <a:endParaRPr lang="en-US"/>
          </a:p>
        </c:txPr>
        <c:crossAx val="776869136"/>
        <c:crosses val="autoZero"/>
        <c:auto val="1"/>
        <c:lblAlgn val="ctr"/>
        <c:lblOffset val="100"/>
        <c:noMultiLvlLbl val="1"/>
      </c:catAx>
      <c:valAx>
        <c:axId val="776869136"/>
        <c:scaling>
          <c:orientation val="minMax"/>
          <c:max val="100"/>
        </c:scaling>
        <c:delete val="1"/>
        <c:axPos val="t"/>
        <c:numFmt formatCode="#,##0%" sourceLinked="0"/>
        <c:majorTickMark val="out"/>
        <c:minorTickMark val="none"/>
        <c:tickLblPos val="nextTo"/>
        <c:crossAx val="776365472"/>
        <c:crosses val="autoZero"/>
        <c:crossBetween val="between"/>
        <c:majorUnit val="20"/>
        <c:minorUnit val="10"/>
      </c:valAx>
      <c:spPr>
        <a:noFill/>
        <a:ln w="12700" cap="flat">
          <a:noFill/>
          <a:miter lim="400000"/>
        </a:ln>
        <a:effectLst/>
      </c:spPr>
    </c:plotArea>
    <c:legend>
      <c:legendPos val="b"/>
      <c:overlay val="0"/>
    </c:legend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b="1" i="0">
          <a:latin typeface="ZT Talk Exp" pitchFamily="2" charset="77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445527376016206"/>
          <c:y val="4.1258900000000001E-2"/>
          <c:w val="0.70054470811501679"/>
          <c:h val="0.911452360439340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solidFill>
              <a:schemeClr val="accent6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>
                  <a:defRPr lang="en-US" sz="11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Internet connected TV</c:v>
                </c:pt>
                <c:pt idx="1">
                  <c:v>Apple iPhone</c:v>
                </c:pt>
                <c:pt idx="2">
                  <c:v>Bluetooth wireless headphones</c:v>
                </c:pt>
                <c:pt idx="3">
                  <c:v>Android phone</c:v>
                </c:pt>
                <c:pt idx="4">
                  <c:v>Apple iPad</c:v>
                </c:pt>
                <c:pt idx="5">
                  <c:v>Smartwatch</c:v>
                </c:pt>
                <c:pt idx="6">
                  <c:v>Smart Speaker</c:v>
                </c:pt>
                <c:pt idx="7">
                  <c:v>Android tablet</c:v>
                </c:pt>
                <c:pt idx="8">
                  <c:v>Amazon tablet</c:v>
                </c:pt>
                <c:pt idx="9">
                  <c:v>Other smartphone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80</c:v>
                </c:pt>
                <c:pt idx="1">
                  <c:v>55</c:v>
                </c:pt>
                <c:pt idx="2">
                  <c:v>55</c:v>
                </c:pt>
                <c:pt idx="3">
                  <c:v>47</c:v>
                </c:pt>
                <c:pt idx="4">
                  <c:v>40</c:v>
                </c:pt>
                <c:pt idx="5">
                  <c:v>30</c:v>
                </c:pt>
                <c:pt idx="6">
                  <c:v>30</c:v>
                </c:pt>
                <c:pt idx="7">
                  <c:v>26</c:v>
                </c:pt>
                <c:pt idx="8">
                  <c:v>8</c:v>
                </c:pt>
                <c:pt idx="9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59-44ED-8FC5-71828F5D4A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10"/>
        <c:axId val="759898272"/>
        <c:axId val="759899632"/>
      </c:barChart>
      <c:catAx>
        <c:axId val="75989827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100" b="0" i="0" u="none" strike="noStrike">
                <a:solidFill>
                  <a:schemeClr val="tx1"/>
                </a:solidFill>
                <a:latin typeface="+mj-lt"/>
              </a:defRPr>
            </a:pPr>
            <a:endParaRPr lang="en-US"/>
          </a:p>
        </c:txPr>
        <c:crossAx val="759899632"/>
        <c:crosses val="autoZero"/>
        <c:auto val="1"/>
        <c:lblAlgn val="ctr"/>
        <c:lblOffset val="100"/>
        <c:noMultiLvlLbl val="1"/>
      </c:catAx>
      <c:valAx>
        <c:axId val="759899632"/>
        <c:scaling>
          <c:orientation val="minMax"/>
          <c:max val="100"/>
        </c:scaling>
        <c:delete val="1"/>
        <c:axPos val="t"/>
        <c:numFmt formatCode="#,##0" sourceLinked="0"/>
        <c:majorTickMark val="out"/>
        <c:minorTickMark val="none"/>
        <c:tickLblPos val="nextTo"/>
        <c:crossAx val="759898272"/>
        <c:crosses val="autoZero"/>
        <c:crossBetween val="between"/>
        <c:majorUnit val="20"/>
        <c:minorUnit val="1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CF3D7F-619D-48BC-8EB2-77B9DCE0FBBE}" type="datetimeFigureOut">
              <a:rPr lang="en-AU" smtClean="0"/>
              <a:t>4/08/2025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39B4B-A9B0-4E0E-8D5A-5C4BA7D6807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4185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85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A7F8B-9C78-56FE-A305-FB469978D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A4B758-F3AA-4D62-BF92-08993569ED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50C59C-A056-5C43-E7DE-3D192D881A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66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B721F-DD5D-FC10-F1D5-CCE3498E2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2E267D-F48B-A699-1EE4-9BE0CFF7D0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5EBED0-FAA0-5A4E-7C12-7801BABDB3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73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F7B0D-E903-B241-5D9F-7CB6E88F7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A472CA-02F0-B0B9-57F3-454A535A68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154A8E-814D-915A-F7E6-78D138E866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130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2FEAF-15C5-F4D8-C383-3B8C0E2EE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4FCCB2-ADDD-8ABF-C400-9A92869654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53269E-5D4B-E1BC-ED78-A106A3281B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53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8D7E3-F0F2-62AE-E253-428E47418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13D156-7D70-9FA7-63C0-F31088B97C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12B5B1-FC74-0CCE-1BBE-AB91832915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154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1F0A3-EEC8-9E1B-431A-1A657081A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3A28EF-A387-F4B4-4782-4F132B4D63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CFB50C-D069-7884-D88E-E26447B780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062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976CC-D866-04FF-3BF6-E32CE01DF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2C6B59-734F-5DFA-16D9-4183E50F10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38FC2D-7753-BBBE-912E-3306ADB7F9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8757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13518-3B52-3B21-27BB-9F11B133C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BB558F-A391-0D4F-9500-9FA4738C8C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5EF4EC-975B-57E8-6BD5-41624EDFEB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63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89D51-C59A-3CEF-3FC7-AC839E888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BD011F-F70E-EBD0-6A5B-3003D1762E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16BE22-C909-0147-1B61-4FCE05F1CB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5983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DF458-33CB-6523-ABE1-333C45FFB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8EF68E-9AFD-C81F-44AD-6C9675A7F5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20DD98-26B1-6295-AA7D-F8C1E54622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013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CEFA1-4F9D-8C73-7028-3A1D66541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170440-3BB7-EA58-630C-E92F5BBFE6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9576CB-A14C-E8D9-F99B-9FF131BFD0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818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EEE84-3EF9-CAAD-6920-64FFE2103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A42EDC-BCAF-F418-E927-7A971D619B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AE3260-55F1-D231-7FED-2497D309C0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4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BCD4A-EF1F-7FFB-CFF4-23A2D6852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9A68A2-CE22-40EE-92D1-575046B6D0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E9C63D-0D7B-47A2-25A2-90B0230049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03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0F76C-93BD-80E8-7269-EAFE74F9E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3A771B-19B9-19F6-C8D6-280DE13D72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305E76-DFEA-3C83-5735-3E8CD2BB45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89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C2383-9669-C8AE-7A8F-FF8068E14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7D5A1B-834C-C8B4-066E-F4F9C88781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AAD481-877C-260B-E0F2-F72DAE2D51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87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66B89-0D1E-C547-6400-B547B206F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013704-364D-2048-EFDE-748BD52FDF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2F862C-337B-7425-18F5-EB20040B66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078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5F434-504F-1CC7-3042-F036A47BE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E9B618-2957-9C2E-2E74-FC0090D38A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F2AB5D-751F-F3D3-CD26-0D47E0BE1E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47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0B982-F3E9-E14B-84D7-7DE80E620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7F4893-503B-DBB8-5E92-0BD28F0399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2AA1D1-9DB9-CED2-F181-B13651E0CB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41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FF23C-BEC4-4C5F-9107-C3BB5D303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552BCA-8549-0751-5C50-B0A4D3C4A6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D70124-457D-B0AF-C196-4AC4E3985E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64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489960CA-485B-4794-0EC3-2D18F2A219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3477986" y="6602639"/>
            <a:ext cx="4980215" cy="222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60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60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60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60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38D727FF-D127-688C-364B-3DECADC3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6349"/>
            <a:ext cx="10515600" cy="61555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4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87C8951-EF96-863A-D537-30FC5EC5425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337357"/>
            <a:ext cx="10515600" cy="41832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5778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FCD388-1045-B6E6-DF85-011E6E8E04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3477986" y="6602639"/>
            <a:ext cx="4980215" cy="222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60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60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60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60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DACEE8-CCF0-2AEC-0A5F-A458D1981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6349"/>
            <a:ext cx="10515600" cy="61555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4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AA598-2A67-460E-8A16-5E3BF67849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337357"/>
            <a:ext cx="10515600" cy="41832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7858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G 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6A8B15-C922-737C-88BA-13E7093E65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633D32-7A77-3739-C222-2722AF90E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6349"/>
            <a:ext cx="10515600" cy="61555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4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E146C14-EF60-E2ED-BA9B-5866B0DD61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337357"/>
            <a:ext cx="10515600" cy="41832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8140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G 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733E853-0609-CD6B-D099-6C884E5F0C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633D32-7A77-3739-C222-2722AF90E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6349"/>
            <a:ext cx="10515600" cy="61555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4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E146C14-EF60-E2ED-BA9B-5866B0DD61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337357"/>
            <a:ext cx="10515600" cy="41832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he Infinite Dial   © 2019 Edison Research and Triton Digital">
            <a:extLst>
              <a:ext uri="{FF2B5EF4-FFF2-40B4-BE49-F238E27FC236}">
                <a16:creationId xmlns:a16="http://schemas.microsoft.com/office/drawing/2014/main" id="{A23571C9-A0CF-E219-A6A1-0ECCF9850C64}"/>
              </a:ext>
            </a:extLst>
          </p:cNvPr>
          <p:cNvSpPr txBox="1"/>
          <p:nvPr userDrawn="1"/>
        </p:nvSpPr>
        <p:spPr>
          <a:xfrm>
            <a:off x="3477986" y="6602639"/>
            <a:ext cx="4980215" cy="222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60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60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60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60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</p:spTree>
    <p:extLst>
      <p:ext uri="{BB962C8B-B14F-4D97-AF65-F5344CB8AC3E}">
        <p14:creationId xmlns:p14="http://schemas.microsoft.com/office/powerpoint/2010/main" val="234004957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G 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23D74C6-2517-2927-9DF0-AFC5DC90E2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633D32-7A77-3739-C222-2722AF90E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6349"/>
            <a:ext cx="10515600" cy="61555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4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E146C14-EF60-E2ED-BA9B-5866B0DD61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337357"/>
            <a:ext cx="10515600" cy="41832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he Infinite Dial   © 2019 Edison Research and Triton Digital">
            <a:extLst>
              <a:ext uri="{FF2B5EF4-FFF2-40B4-BE49-F238E27FC236}">
                <a16:creationId xmlns:a16="http://schemas.microsoft.com/office/drawing/2014/main" id="{01EC37EB-3337-F0CC-5167-DD1F117823BE}"/>
              </a:ext>
            </a:extLst>
          </p:cNvPr>
          <p:cNvSpPr txBox="1"/>
          <p:nvPr userDrawn="1"/>
        </p:nvSpPr>
        <p:spPr>
          <a:xfrm>
            <a:off x="3477986" y="6602639"/>
            <a:ext cx="4980215" cy="222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60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60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60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60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</p:spTree>
    <p:extLst>
      <p:ext uri="{BB962C8B-B14F-4D97-AF65-F5344CB8AC3E}">
        <p14:creationId xmlns:p14="http://schemas.microsoft.com/office/powerpoint/2010/main" val="279080197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G 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C548DD9-1082-5F71-6DB3-60C633CD05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633D32-7A77-3739-C222-2722AF90E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6349"/>
            <a:ext cx="10515600" cy="61555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4000" b="1" i="0">
                <a:solidFill>
                  <a:srgbClr val="000000"/>
                </a:solidFill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E146C14-EF60-E2ED-BA9B-5866B0DD61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337357"/>
            <a:ext cx="10515600" cy="41832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600" b="0" i="0">
                <a:solidFill>
                  <a:srgbClr val="000000"/>
                </a:solidFill>
                <a:latin typeface="ZT Talk Exp" pitchFamily="2" charset="77"/>
              </a:defRPr>
            </a:lvl1pPr>
            <a:lvl2pPr algn="l">
              <a:defRPr sz="1600" b="0" i="0">
                <a:solidFill>
                  <a:srgbClr val="000000"/>
                </a:solidFill>
                <a:latin typeface="ZT Talk Exp" pitchFamily="2" charset="77"/>
              </a:defRPr>
            </a:lvl2pPr>
            <a:lvl3pPr algn="l">
              <a:defRPr sz="1600" b="0" i="0">
                <a:solidFill>
                  <a:srgbClr val="000000"/>
                </a:solidFill>
                <a:latin typeface="ZT Talk Exp" pitchFamily="2" charset="77"/>
              </a:defRPr>
            </a:lvl3pPr>
            <a:lvl4pPr algn="l">
              <a:defRPr sz="1600" b="0" i="0">
                <a:solidFill>
                  <a:srgbClr val="000000"/>
                </a:solidFill>
                <a:latin typeface="ZT Talk Exp" pitchFamily="2" charset="77"/>
              </a:defRPr>
            </a:lvl4pPr>
            <a:lvl5pPr algn="l">
              <a:defRPr sz="1600" b="0" i="0">
                <a:solidFill>
                  <a:srgbClr val="000000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he Infinite Dial   © 2019 Edison Research and Triton Digital">
            <a:extLst>
              <a:ext uri="{FF2B5EF4-FFF2-40B4-BE49-F238E27FC236}">
                <a16:creationId xmlns:a16="http://schemas.microsoft.com/office/drawing/2014/main" id="{3A4A27DA-B430-BAC0-02DE-1DBD88A03EBA}"/>
              </a:ext>
            </a:extLst>
          </p:cNvPr>
          <p:cNvSpPr txBox="1"/>
          <p:nvPr userDrawn="1"/>
        </p:nvSpPr>
        <p:spPr>
          <a:xfrm>
            <a:off x="3477986" y="6602639"/>
            <a:ext cx="4980215" cy="222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600" b="0" i="0">
                <a:solidFill>
                  <a:srgbClr val="000000"/>
                </a:solidFill>
                <a:latin typeface="ZT Talk Exp" pitchFamily="2" charset="77"/>
              </a:rPr>
              <a:t>The Infinite Dial</a:t>
            </a:r>
            <a:r>
              <a:rPr lang="en-AU" sz="600" b="0" i="0">
                <a:solidFill>
                  <a:srgbClr val="000000"/>
                </a:solidFill>
                <a:latin typeface="ZT Talk Exp" pitchFamily="2" charset="77"/>
              </a:rPr>
              <a:t> © </a:t>
            </a:r>
            <a:r>
              <a:rPr lang="en-US" sz="600" b="0" i="0">
                <a:solidFill>
                  <a:srgbClr val="000000"/>
                </a:solidFill>
                <a:latin typeface="ZT Talk Exp" pitchFamily="2" charset="77"/>
              </a:rPr>
              <a:t>2025</a:t>
            </a:r>
            <a:r>
              <a:rPr sz="600" b="0" i="0">
                <a:solidFill>
                  <a:srgbClr val="000000"/>
                </a:solidFill>
                <a:latin typeface="ZT Talk Exp" pitchFamily="2" charset="77"/>
              </a:rPr>
              <a:t> Edison Research</a:t>
            </a:r>
          </a:p>
        </p:txBody>
      </p:sp>
    </p:spTree>
    <p:extLst>
      <p:ext uri="{BB962C8B-B14F-4D97-AF65-F5344CB8AC3E}">
        <p14:creationId xmlns:p14="http://schemas.microsoft.com/office/powerpoint/2010/main" val="227306342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5DA4EF-D6CD-44F8-27F4-0836197D15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3477986" y="6602639"/>
            <a:ext cx="4980215" cy="222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60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60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60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60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592440-29F3-AFE0-10C5-C02EEC1A7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6349"/>
            <a:ext cx="10515600" cy="61555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4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7FC25-BDE1-4E82-7A0C-BE7F565555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337357"/>
            <a:ext cx="10515600" cy="41832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0521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EA9D63-A7F8-CA48-9DA8-00A31AA113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3477986" y="6602639"/>
            <a:ext cx="4980215" cy="222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60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60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60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60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06D8EAF-4114-0453-5FFE-630BF2B7F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6349"/>
            <a:ext cx="10515600" cy="61555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4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C99EC24-DC14-28B1-75FF-C091405819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337357"/>
            <a:ext cx="10515600" cy="41832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78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2716A9-6047-4410-9B32-9339BE2173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3477986" y="6602639"/>
            <a:ext cx="4980215" cy="222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60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60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60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60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642C997-18EE-BE01-23EA-EB1383236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6349"/>
            <a:ext cx="10515600" cy="61555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4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338F7D1-60C8-0772-5A78-D2C6BF9CC2A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337357"/>
            <a:ext cx="10515600" cy="41832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3601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7C30C5-278C-B796-500B-4D20A8F44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3477986" y="6602639"/>
            <a:ext cx="4980215" cy="222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60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60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60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60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9FD08C-5DB9-546F-B651-A547B0AE3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6349"/>
            <a:ext cx="10515600" cy="61555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4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C9B1536-8AE9-E305-4DFE-7B0455D7827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337357"/>
            <a:ext cx="10515600" cy="41832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9907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21B480-968E-F7C7-94A6-3BF44099AE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3477986" y="6602639"/>
            <a:ext cx="4980215" cy="222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60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60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60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60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4FA8B4-E41E-7FC8-8D42-667E42E7E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6349"/>
            <a:ext cx="10515600" cy="61555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4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335EB6-28C6-0E49-D2F9-1FC29385EE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337357"/>
            <a:ext cx="10515600" cy="41832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4970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5B8FD71-F3E9-09B7-FA25-08CBF1D3E9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3477986" y="6602639"/>
            <a:ext cx="4980215" cy="222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60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60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60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60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9CDFAF-AC8C-D01C-7F66-F6BB2840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6349"/>
            <a:ext cx="10515600" cy="61555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4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F707536-1FA8-5A7F-D259-8456EDD56A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337357"/>
            <a:ext cx="10515600" cy="41832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3213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FC95240-C865-5347-589D-B2CA1B459C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3477986" y="6602639"/>
            <a:ext cx="4980215" cy="222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60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60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60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60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A6336-DD8F-BE61-38A0-D5BA16A85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6349"/>
            <a:ext cx="10515600" cy="61555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4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4B3F1A0-6837-AEF6-53E6-88CE755E7A1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337357"/>
            <a:ext cx="10515600" cy="41832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6432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2B6C2-4B01-76B5-F0E2-0ACB357A45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3477986" y="6602639"/>
            <a:ext cx="4980215" cy="222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60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60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60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60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57D5F4-7BC0-639D-BAD7-EA356A5A2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6349"/>
            <a:ext cx="10515600" cy="61555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4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1B016FE-5E88-5811-CE1F-22BD90CF1C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337357"/>
            <a:ext cx="10515600" cy="41832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6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8723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4079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med"/>
  <p:txStyles>
    <p:titleStyle>
      <a:lvl1pPr marL="0" marR="0" indent="0" algn="ctr" defTabSz="4107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-111" baseline="0">
          <a:ln>
            <a:noFill/>
          </a:ln>
          <a:solidFill>
            <a:srgbClr val="FFFFFF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Montserrat Medium"/>
        </a:defRPr>
      </a:lvl1pPr>
      <a:lvl2pPr marL="0" marR="0" indent="114297" algn="l" defTabSz="4107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-111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2pPr>
      <a:lvl3pPr marL="0" marR="0" indent="228594" algn="l" defTabSz="4107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-111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3pPr>
      <a:lvl4pPr marL="0" marR="0" indent="342891" algn="l" defTabSz="4107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-111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4pPr>
      <a:lvl5pPr marL="0" marR="0" indent="457189" algn="l" defTabSz="4107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-111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5pPr>
      <a:lvl6pPr marL="0" marR="0" indent="571486" algn="l" defTabSz="4107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-111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6pPr>
      <a:lvl7pPr marL="0" marR="0" indent="685783" algn="l" defTabSz="4107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-111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7pPr>
      <a:lvl8pPr marL="0" marR="0" indent="800080" algn="l" defTabSz="4107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-111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8pPr>
      <a:lvl9pPr marL="0" marR="0" indent="914377" algn="l" defTabSz="4107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-111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9pPr>
    </p:titleStyle>
    <p:bodyStyle>
      <a:lvl1pPr marL="0" marR="0" indent="0" algn="l" defTabSz="410755" rtl="0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1pPr>
      <a:lvl2pPr marL="0" marR="0" indent="114297" algn="l" defTabSz="410755" rtl="0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2pPr>
      <a:lvl3pPr marL="0" marR="0" indent="228594" algn="l" defTabSz="410755" rtl="0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3pPr>
      <a:lvl4pPr marL="0" marR="0" indent="342891" algn="l" defTabSz="410755" rtl="0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4pPr>
      <a:lvl5pPr marL="0" marR="0" indent="457189" algn="l" defTabSz="410755" rtl="0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5pPr>
      <a:lvl6pPr marL="0" marR="0" indent="571486" algn="l" defTabSz="410755" rtl="0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6pPr>
      <a:lvl7pPr marL="0" marR="0" indent="685783" algn="l" defTabSz="410755" rtl="0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7pPr>
      <a:lvl8pPr marL="0" marR="0" indent="800080" algn="l" defTabSz="410755" rtl="0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8pPr>
      <a:lvl9pPr marL="0" marR="0" indent="914377" algn="l" defTabSz="410755" rtl="0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9pPr>
    </p:bodyStyle>
    <p:otherStyle>
      <a:lvl1pPr marL="0" marR="0" indent="0" algn="ctr" defTabSz="4107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114297" algn="ctr" defTabSz="4107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228594" algn="ctr" defTabSz="4107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342891" algn="ctr" defTabSz="4107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457189" algn="ctr" defTabSz="4107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571486" algn="ctr" defTabSz="4107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685783" algn="ctr" defTabSz="4107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800080" algn="ctr" defTabSz="4107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914377" algn="ctr" defTabSz="4107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ID Title">
            <a:hlinkClick r:id="" action="ppaction://media"/>
            <a:extLst>
              <a:ext uri="{FF2B5EF4-FFF2-40B4-BE49-F238E27FC236}">
                <a16:creationId xmlns:a16="http://schemas.microsoft.com/office/drawing/2014/main" id="{F7CCAD42-2E89-F9D6-23A9-24312E280C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44" y="79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411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E0A3F-C083-6B4B-5C79-4E695A498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2" name="Smartphone Ownership">
            <a:extLst>
              <a:ext uri="{FF2B5EF4-FFF2-40B4-BE49-F238E27FC236}">
                <a16:creationId xmlns:a16="http://schemas.microsoft.com/office/drawing/2014/main" id="{1A5DF3A0-4ED8-400F-1F20-B7DE88C81D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0616731"/>
              </p:ext>
            </p:extLst>
          </p:nvPr>
        </p:nvGraphicFramePr>
        <p:xfrm>
          <a:off x="838201" y="665083"/>
          <a:ext cx="10479164" cy="4851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Smartphone Speaker Awareness">
            <a:extLst>
              <a:ext uri="{FF2B5EF4-FFF2-40B4-BE49-F238E27FC236}">
                <a16:creationId xmlns:a16="http://schemas.microsoft.com/office/drawing/2014/main" id="{1C0CC6FB-A044-2D35-D975-5C0E62ED7EA2}"/>
              </a:ext>
            </a:extLst>
          </p:cNvPr>
          <p:cNvSpPr txBox="1">
            <a:spLocks/>
          </p:cNvSpPr>
          <p:nvPr/>
        </p:nvSpPr>
        <p:spPr>
          <a:xfrm>
            <a:off x="1247280" y="950473"/>
            <a:ext cx="9661005" cy="39159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t">
            <a:no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0A5D96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1pPr>
            <a:lvl2pPr marL="0" marR="0" indent="228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457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685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9144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11430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1371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1600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1828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1400" kern="0">
                <a:solidFill>
                  <a:srgbClr val="FFFFFF"/>
                </a:solidFill>
                <a:latin typeface="ZT Talk Exp" pitchFamily="2" charset="77"/>
                <a:cs typeface="Arial" panose="020B0604020202020204" pitchFamily="34" charset="0"/>
              </a:rPr>
              <a:t>% listen in last day/week/month (audio only)</a:t>
            </a:r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C4BFD1A5-81B6-7812-DF6B-C76C4949A0BB}"/>
              </a:ext>
            </a:extLst>
          </p:cNvPr>
          <p:cNvSpPr txBox="1">
            <a:spLocks/>
          </p:cNvSpPr>
          <p:nvPr/>
        </p:nvSpPr>
        <p:spPr>
          <a:xfrm>
            <a:off x="3336115" y="5981401"/>
            <a:ext cx="5483336" cy="61112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1pPr>
            <a:lvl2pPr marL="0" marR="0" indent="857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2pPr>
            <a:lvl3pPr marL="0" marR="0" indent="1714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3pPr>
            <a:lvl4pPr marL="0" marR="0" indent="2571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4pPr>
            <a:lvl5pPr marL="0" marR="0" indent="3429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5pPr>
            <a:lvl6pPr marL="0" marR="0" indent="4286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5143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6000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6858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defTabSz="410755" hangingPunct="0">
              <a:spcBef>
                <a:spcPts val="2000"/>
              </a:spcBef>
            </a:pPr>
            <a:r>
              <a:rPr lang="en-US" sz="1067" kern="0">
                <a:solidFill>
                  <a:srgbClr val="FFFFFF"/>
                </a:solidFill>
                <a:latin typeface="ZT Talk Exp"/>
              </a:rPr>
              <a:t>Base: Regional Australian Population 10+</a:t>
            </a:r>
            <a:endParaRPr lang="en-US" sz="1600" kern="0">
              <a:solidFill>
                <a:srgbClr val="FFFFFF"/>
              </a:solidFill>
            </a:endParaRPr>
          </a:p>
          <a:p>
            <a:pPr algn="ctr" defTabSz="410755">
              <a:spcBef>
                <a:spcPts val="2000"/>
              </a:spcBef>
            </a:pPr>
            <a:endParaRPr lang="en-US" sz="1067" kern="0">
              <a:solidFill>
                <a:srgbClr val="FFFFFF"/>
              </a:solidFill>
            </a:endParaRPr>
          </a:p>
        </p:txBody>
      </p:sp>
      <p:sp>
        <p:nvSpPr>
          <p:cNvPr id="2" name="Smartphone Speaker Awareness">
            <a:extLst>
              <a:ext uri="{FF2B5EF4-FFF2-40B4-BE49-F238E27FC236}">
                <a16:creationId xmlns:a16="http://schemas.microsoft.com/office/drawing/2014/main" id="{AFA95C23-C938-7094-D0D0-CC3CF3BD652D}"/>
              </a:ext>
            </a:extLst>
          </p:cNvPr>
          <p:cNvSpPr txBox="1">
            <a:spLocks/>
          </p:cNvSpPr>
          <p:nvPr/>
        </p:nvSpPr>
        <p:spPr>
          <a:xfrm>
            <a:off x="487365" y="376020"/>
            <a:ext cx="11180836" cy="5744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ZT Talk Exp" pitchFamily="2" charset="77"/>
                <a:ea typeface="+mn-ea"/>
                <a:cs typeface="Arial" panose="020B0604020202020204" pitchFamily="34" charset="0"/>
                <a:sym typeface="Montserrat Medium"/>
              </a:defRPr>
            </a:lvl1pPr>
            <a:lvl2pPr marL="0" marR="0" indent="857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1714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2571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3429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4286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5143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6000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6858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3733" kern="0">
                <a:latin typeface="ZT Talk Exp"/>
                <a:cs typeface="Arial"/>
              </a:rPr>
              <a:t>Regional Podcast Listening</a:t>
            </a:r>
            <a:endParaRPr lang="en-AU" sz="2133" kern="0">
              <a:solidFill>
                <a:srgbClr val="33BEF2"/>
              </a:solidFill>
              <a:latin typeface="ZT Talk Exp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57311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martphone Speaker Awareness">
            <a:extLst>
              <a:ext uri="{FF2B5EF4-FFF2-40B4-BE49-F238E27FC236}">
                <a16:creationId xmlns:a16="http://schemas.microsoft.com/office/drawing/2014/main" id="{560C0DF0-EE35-5C86-C6EF-13DA65F68087}"/>
              </a:ext>
            </a:extLst>
          </p:cNvPr>
          <p:cNvSpPr txBox="1">
            <a:spLocks/>
          </p:cNvSpPr>
          <p:nvPr/>
        </p:nvSpPr>
        <p:spPr>
          <a:xfrm>
            <a:off x="1247280" y="950473"/>
            <a:ext cx="9661005" cy="39159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t">
            <a:no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0A5D96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1pPr>
            <a:lvl2pPr marL="0" marR="0" indent="228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457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685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9144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11430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1371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1600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1828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1400" kern="0">
                <a:solidFill>
                  <a:srgbClr val="FFFFFF"/>
                </a:solidFill>
                <a:latin typeface="ZT Talk Exp" pitchFamily="2" charset="77"/>
                <a:cs typeface="Arial" panose="020B0604020202020204" pitchFamily="34" charset="0"/>
              </a:rPr>
              <a:t>% of podcast listeners, how often listen (original content, previously aired radio shows; audio only)</a:t>
            </a:r>
          </a:p>
        </p:txBody>
      </p:sp>
      <p:sp>
        <p:nvSpPr>
          <p:cNvPr id="5" name="Content Placeholder 14">
            <a:extLst>
              <a:ext uri="{FF2B5EF4-FFF2-40B4-BE49-F238E27FC236}">
                <a16:creationId xmlns:a16="http://schemas.microsoft.com/office/drawing/2014/main" id="{EDA4C80A-0E57-AB02-6FBA-72D399977BFF}"/>
              </a:ext>
            </a:extLst>
          </p:cNvPr>
          <p:cNvSpPr txBox="1">
            <a:spLocks/>
          </p:cNvSpPr>
          <p:nvPr/>
        </p:nvSpPr>
        <p:spPr>
          <a:xfrm>
            <a:off x="3336115" y="5981401"/>
            <a:ext cx="5483336" cy="61112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1pPr>
            <a:lvl2pPr marL="0" marR="0" indent="857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2pPr>
            <a:lvl3pPr marL="0" marR="0" indent="1714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3pPr>
            <a:lvl4pPr marL="0" marR="0" indent="2571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4pPr>
            <a:lvl5pPr marL="0" marR="0" indent="3429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5pPr>
            <a:lvl6pPr marL="0" marR="0" indent="4286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5143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6000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6858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defTabSz="410755" hangingPunct="0">
              <a:spcBef>
                <a:spcPts val="2000"/>
              </a:spcBef>
            </a:pPr>
            <a:r>
              <a:rPr lang="en-US" sz="1067" kern="0">
                <a:solidFill>
                  <a:srgbClr val="FFFFFF"/>
                </a:solidFill>
                <a:latin typeface="ZT Talk Exp"/>
              </a:rPr>
              <a:t>Base: Regional Australian Population 10+, Ever listened to a podcast</a:t>
            </a:r>
            <a:endParaRPr lang="en-US" sz="1600" kern="0">
              <a:solidFill>
                <a:srgbClr val="FFFFFF"/>
              </a:solidFill>
            </a:endParaRPr>
          </a:p>
          <a:p>
            <a:pPr algn="ctr" defTabSz="410755">
              <a:spcBef>
                <a:spcPts val="2000"/>
              </a:spcBef>
            </a:pPr>
            <a:endParaRPr lang="en-US" sz="1067" kern="0">
              <a:solidFill>
                <a:srgbClr val="FFFFFF"/>
              </a:solidFill>
            </a:endParaRPr>
          </a:p>
        </p:txBody>
      </p:sp>
      <p:sp>
        <p:nvSpPr>
          <p:cNvPr id="6" name="Smartphone Speaker Awareness">
            <a:extLst>
              <a:ext uri="{FF2B5EF4-FFF2-40B4-BE49-F238E27FC236}">
                <a16:creationId xmlns:a16="http://schemas.microsoft.com/office/drawing/2014/main" id="{1847AEAF-48AB-2A69-5EF4-3DAFF0F8D75D}"/>
              </a:ext>
            </a:extLst>
          </p:cNvPr>
          <p:cNvSpPr txBox="1">
            <a:spLocks/>
          </p:cNvSpPr>
          <p:nvPr/>
        </p:nvSpPr>
        <p:spPr>
          <a:xfrm>
            <a:off x="487365" y="376020"/>
            <a:ext cx="11180836" cy="5744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ZT Talk Exp" pitchFamily="2" charset="77"/>
                <a:ea typeface="+mn-ea"/>
                <a:cs typeface="Arial" panose="020B0604020202020204" pitchFamily="34" charset="0"/>
                <a:sym typeface="Montserrat Medium"/>
              </a:defRPr>
            </a:lvl1pPr>
            <a:lvl2pPr marL="0" marR="0" indent="857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1714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2571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3429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4286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5143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6000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6858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3733" kern="0">
                <a:latin typeface="ZT Talk Exp"/>
                <a:cs typeface="Arial"/>
              </a:rPr>
              <a:t>Regional Podcast Listening: Frequency</a:t>
            </a:r>
            <a:endParaRPr lang="en-AU" sz="2133" kern="0">
              <a:solidFill>
                <a:srgbClr val="33BEF2"/>
              </a:solidFill>
              <a:latin typeface="ZT Talk Exp"/>
              <a:cs typeface="Arial"/>
            </a:endParaRPr>
          </a:p>
        </p:txBody>
      </p:sp>
      <p:graphicFrame>
        <p:nvGraphicFramePr>
          <p:cNvPr id="8" name="Smartphone Ownership">
            <a:extLst>
              <a:ext uri="{FF2B5EF4-FFF2-40B4-BE49-F238E27FC236}">
                <a16:creationId xmlns:a16="http://schemas.microsoft.com/office/drawing/2014/main" id="{11E6C911-A96D-D238-51E5-76F78B3AC3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3922078"/>
              </p:ext>
            </p:extLst>
          </p:nvPr>
        </p:nvGraphicFramePr>
        <p:xfrm>
          <a:off x="1804458" y="1368579"/>
          <a:ext cx="8546647" cy="4221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967805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2B2A2-2FD4-F350-0E24-9A6885107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martphone Speaker Awareness">
            <a:extLst>
              <a:ext uri="{FF2B5EF4-FFF2-40B4-BE49-F238E27FC236}">
                <a16:creationId xmlns:a16="http://schemas.microsoft.com/office/drawing/2014/main" id="{6C125BD5-A70B-AA32-CA60-398F2117756A}"/>
              </a:ext>
            </a:extLst>
          </p:cNvPr>
          <p:cNvSpPr txBox="1">
            <a:spLocks/>
          </p:cNvSpPr>
          <p:nvPr/>
        </p:nvSpPr>
        <p:spPr>
          <a:xfrm>
            <a:off x="1247280" y="950473"/>
            <a:ext cx="9661005" cy="39159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t">
            <a:no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0A5D96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1pPr>
            <a:lvl2pPr marL="0" marR="0" indent="228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457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685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9144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11430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1371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1600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1828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1400" kern="0">
                <a:solidFill>
                  <a:srgbClr val="FFFFFF"/>
                </a:solidFill>
                <a:latin typeface="ZT Talk Exp" pitchFamily="2" charset="77"/>
                <a:cs typeface="Arial" panose="020B0604020202020204" pitchFamily="34" charset="0"/>
              </a:rPr>
              <a:t>% paid for subscription or use only free service (used p7d)</a:t>
            </a:r>
          </a:p>
        </p:txBody>
      </p:sp>
      <p:sp>
        <p:nvSpPr>
          <p:cNvPr id="5" name="Content Placeholder 14">
            <a:extLst>
              <a:ext uri="{FF2B5EF4-FFF2-40B4-BE49-F238E27FC236}">
                <a16:creationId xmlns:a16="http://schemas.microsoft.com/office/drawing/2014/main" id="{5A1C075C-DD31-3850-94F4-DDECF1EC7E1F}"/>
              </a:ext>
            </a:extLst>
          </p:cNvPr>
          <p:cNvSpPr txBox="1">
            <a:spLocks/>
          </p:cNvSpPr>
          <p:nvPr/>
        </p:nvSpPr>
        <p:spPr>
          <a:xfrm>
            <a:off x="3336115" y="5981401"/>
            <a:ext cx="5483336" cy="61112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1pPr>
            <a:lvl2pPr marL="0" marR="0" indent="857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2pPr>
            <a:lvl3pPr marL="0" marR="0" indent="1714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3pPr>
            <a:lvl4pPr marL="0" marR="0" indent="2571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4pPr>
            <a:lvl5pPr marL="0" marR="0" indent="3429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5pPr>
            <a:lvl6pPr marL="0" marR="0" indent="4286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5143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6000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6858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defTabSz="410755" hangingPunct="0">
              <a:spcBef>
                <a:spcPts val="2000"/>
              </a:spcBef>
            </a:pPr>
            <a:r>
              <a:rPr lang="en-US" sz="1067" kern="0">
                <a:solidFill>
                  <a:srgbClr val="FFFFFF"/>
                </a:solidFill>
                <a:latin typeface="ZT Talk Exp"/>
              </a:rPr>
              <a:t>Base: Regional Australian Population 10+, Used music streaming services p7d</a:t>
            </a:r>
            <a:endParaRPr lang="en-US" sz="1600" kern="0">
              <a:solidFill>
                <a:srgbClr val="FFFFFF"/>
              </a:solidFill>
            </a:endParaRPr>
          </a:p>
          <a:p>
            <a:pPr algn="ctr" defTabSz="410755">
              <a:spcBef>
                <a:spcPts val="2000"/>
              </a:spcBef>
            </a:pPr>
            <a:endParaRPr lang="en-US" sz="1067" kern="0">
              <a:solidFill>
                <a:srgbClr val="FFFFFF"/>
              </a:solidFill>
            </a:endParaRPr>
          </a:p>
        </p:txBody>
      </p:sp>
      <p:sp>
        <p:nvSpPr>
          <p:cNvPr id="6" name="Smartphone Speaker Awareness">
            <a:extLst>
              <a:ext uri="{FF2B5EF4-FFF2-40B4-BE49-F238E27FC236}">
                <a16:creationId xmlns:a16="http://schemas.microsoft.com/office/drawing/2014/main" id="{CBDD4975-2492-4F56-8C1E-A760A613AB35}"/>
              </a:ext>
            </a:extLst>
          </p:cNvPr>
          <p:cNvSpPr txBox="1">
            <a:spLocks/>
          </p:cNvSpPr>
          <p:nvPr/>
        </p:nvSpPr>
        <p:spPr>
          <a:xfrm>
            <a:off x="487365" y="376020"/>
            <a:ext cx="11180836" cy="5744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ZT Talk Exp" pitchFamily="2" charset="77"/>
                <a:ea typeface="+mn-ea"/>
                <a:cs typeface="Arial" panose="020B0604020202020204" pitchFamily="34" charset="0"/>
                <a:sym typeface="Montserrat Medium"/>
              </a:defRPr>
            </a:lvl1pPr>
            <a:lvl2pPr marL="0" marR="0" indent="857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1714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2571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3429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4286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5143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6000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6858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3733" kern="0">
                <a:latin typeface="ZT Talk Exp"/>
                <a:cs typeface="Arial"/>
              </a:rPr>
              <a:t>Regional Music Streaming: Free vs Paid</a:t>
            </a:r>
            <a:endParaRPr lang="en-AU" sz="2133" kern="0">
              <a:solidFill>
                <a:srgbClr val="33BEF2"/>
              </a:solidFill>
              <a:latin typeface="ZT Talk Exp"/>
              <a:cs typeface="Arial"/>
            </a:endParaRPr>
          </a:p>
        </p:txBody>
      </p:sp>
      <p:graphicFrame>
        <p:nvGraphicFramePr>
          <p:cNvPr id="3" name="2D Stacked Bar Chart">
            <a:extLst>
              <a:ext uri="{FF2B5EF4-FFF2-40B4-BE49-F238E27FC236}">
                <a16:creationId xmlns:a16="http://schemas.microsoft.com/office/drawing/2014/main" id="{AF807DF9-A800-05D2-C4D6-E3CFE8D4D7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1809390"/>
              </p:ext>
            </p:extLst>
          </p:nvPr>
        </p:nvGraphicFramePr>
        <p:xfrm>
          <a:off x="1881535" y="1524926"/>
          <a:ext cx="8167629" cy="3821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5965544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2D Bar Chart">
            <a:extLst>
              <a:ext uri="{FF2B5EF4-FFF2-40B4-BE49-F238E27FC236}">
                <a16:creationId xmlns:a16="http://schemas.microsoft.com/office/drawing/2014/main" id="{274E62A2-5F4B-3860-682D-6166845B9F9B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27622385"/>
              </p:ext>
            </p:extLst>
          </p:nvPr>
        </p:nvGraphicFramePr>
        <p:xfrm>
          <a:off x="2190317" y="1413778"/>
          <a:ext cx="8348375" cy="4244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martphone Speaker Awareness">
            <a:extLst>
              <a:ext uri="{FF2B5EF4-FFF2-40B4-BE49-F238E27FC236}">
                <a16:creationId xmlns:a16="http://schemas.microsoft.com/office/drawing/2014/main" id="{32A702CE-74F9-4714-89F5-019061FA65C2}"/>
              </a:ext>
            </a:extLst>
          </p:cNvPr>
          <p:cNvSpPr txBox="1">
            <a:spLocks/>
          </p:cNvSpPr>
          <p:nvPr/>
        </p:nvSpPr>
        <p:spPr>
          <a:xfrm>
            <a:off x="1247280" y="950473"/>
            <a:ext cx="9661005" cy="39159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t">
            <a:no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0A5D96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1pPr>
            <a:lvl2pPr marL="0" marR="0" indent="228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457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685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9144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11430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1371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1600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1828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1400" kern="0">
                <a:solidFill>
                  <a:srgbClr val="FFFFFF"/>
                </a:solidFill>
                <a:latin typeface="ZT Talk Exp" pitchFamily="2" charset="77"/>
                <a:cs typeface="Arial" panose="020B0604020202020204" pitchFamily="34" charset="0"/>
              </a:rPr>
              <a:t>% currently own devices</a:t>
            </a:r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B4B8D1F3-397D-0E97-9EC2-BFFD2D70E9CA}"/>
              </a:ext>
            </a:extLst>
          </p:cNvPr>
          <p:cNvSpPr txBox="1">
            <a:spLocks/>
          </p:cNvSpPr>
          <p:nvPr/>
        </p:nvSpPr>
        <p:spPr>
          <a:xfrm>
            <a:off x="3336115" y="5981401"/>
            <a:ext cx="5483336" cy="17402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1pPr>
            <a:lvl2pPr marL="0" marR="0" indent="857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2pPr>
            <a:lvl3pPr marL="0" marR="0" indent="1714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3pPr>
            <a:lvl4pPr marL="0" marR="0" indent="2571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4pPr>
            <a:lvl5pPr marL="0" marR="0" indent="3429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5pPr>
            <a:lvl6pPr marL="0" marR="0" indent="4286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5143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6000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6858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defTabSz="410755" hangingPunct="0">
              <a:spcBef>
                <a:spcPts val="2000"/>
              </a:spcBef>
            </a:pPr>
            <a:r>
              <a:rPr lang="en-US" sz="1067" kern="0">
                <a:solidFill>
                  <a:srgbClr val="FFFFFF"/>
                </a:solidFill>
                <a:latin typeface="ZT Talk Exp"/>
              </a:rPr>
              <a:t>Base: Regional Australian Population 10+</a:t>
            </a:r>
            <a:endParaRPr lang="en-US" sz="1067" kern="0">
              <a:solidFill>
                <a:srgbClr val="FFFFFF"/>
              </a:solidFill>
            </a:endParaRPr>
          </a:p>
        </p:txBody>
      </p:sp>
      <p:sp>
        <p:nvSpPr>
          <p:cNvPr id="7" name="Smartphone Speaker Awareness">
            <a:extLst>
              <a:ext uri="{FF2B5EF4-FFF2-40B4-BE49-F238E27FC236}">
                <a16:creationId xmlns:a16="http://schemas.microsoft.com/office/drawing/2014/main" id="{AAE06F3A-C4E5-A3B1-1DD5-DF432162E3BE}"/>
              </a:ext>
            </a:extLst>
          </p:cNvPr>
          <p:cNvSpPr txBox="1">
            <a:spLocks/>
          </p:cNvSpPr>
          <p:nvPr/>
        </p:nvSpPr>
        <p:spPr>
          <a:xfrm>
            <a:off x="487365" y="376020"/>
            <a:ext cx="11180836" cy="5744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ZT Talk Exp" pitchFamily="2" charset="77"/>
                <a:ea typeface="+mn-ea"/>
                <a:cs typeface="Arial" panose="020B0604020202020204" pitchFamily="34" charset="0"/>
                <a:sym typeface="Montserrat Medium"/>
              </a:defRPr>
            </a:lvl1pPr>
            <a:lvl2pPr marL="0" marR="0" indent="857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1714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2571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3429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4286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5143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6000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6858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3733" kern="0">
                <a:latin typeface="ZT Talk Exp"/>
                <a:cs typeface="Arial"/>
              </a:rPr>
              <a:t>Devices Owned</a:t>
            </a:r>
            <a:endParaRPr lang="en-AU" sz="2133" kern="0">
              <a:solidFill>
                <a:srgbClr val="33BEF2"/>
              </a:solidFill>
              <a:latin typeface="ZT Talk Exp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258923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DE44E-C2B9-9705-9D1B-96A67CD1E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2D Bar Chart">
            <a:extLst>
              <a:ext uri="{FF2B5EF4-FFF2-40B4-BE49-F238E27FC236}">
                <a16:creationId xmlns:a16="http://schemas.microsoft.com/office/drawing/2014/main" id="{B2627997-82D5-8C54-BD61-CF3371D7E4AB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10073813"/>
              </p:ext>
            </p:extLst>
          </p:nvPr>
        </p:nvGraphicFramePr>
        <p:xfrm>
          <a:off x="2190317" y="1413778"/>
          <a:ext cx="8348375" cy="4244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martphone Speaker Awareness">
            <a:extLst>
              <a:ext uri="{FF2B5EF4-FFF2-40B4-BE49-F238E27FC236}">
                <a16:creationId xmlns:a16="http://schemas.microsoft.com/office/drawing/2014/main" id="{65496501-9051-588B-99CC-2D1B9E280070}"/>
              </a:ext>
            </a:extLst>
          </p:cNvPr>
          <p:cNvSpPr txBox="1">
            <a:spLocks/>
          </p:cNvSpPr>
          <p:nvPr/>
        </p:nvSpPr>
        <p:spPr>
          <a:xfrm>
            <a:off x="1247280" y="950473"/>
            <a:ext cx="9661005" cy="39159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t">
            <a:no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0A5D96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1pPr>
            <a:lvl2pPr marL="0" marR="0" indent="228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457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685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9144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11430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1371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1600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1828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1400" kern="0">
                <a:solidFill>
                  <a:srgbClr val="FFFFFF"/>
                </a:solidFill>
                <a:latin typeface="ZT Talk Exp" pitchFamily="2" charset="77"/>
                <a:cs typeface="Arial" panose="020B0604020202020204" pitchFamily="34" charset="0"/>
              </a:rPr>
              <a:t>% watch or listen to</a:t>
            </a:r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AF183929-EA21-9C7D-6BE1-34D823C076EA}"/>
              </a:ext>
            </a:extLst>
          </p:cNvPr>
          <p:cNvSpPr txBox="1">
            <a:spLocks/>
          </p:cNvSpPr>
          <p:nvPr/>
        </p:nvSpPr>
        <p:spPr>
          <a:xfrm>
            <a:off x="3336115" y="5981401"/>
            <a:ext cx="5483336" cy="17402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1pPr>
            <a:lvl2pPr marL="0" marR="0" indent="857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2pPr>
            <a:lvl3pPr marL="0" marR="0" indent="1714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3pPr>
            <a:lvl4pPr marL="0" marR="0" indent="2571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4pPr>
            <a:lvl5pPr marL="0" marR="0" indent="3429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5pPr>
            <a:lvl6pPr marL="0" marR="0" indent="4286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5143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6000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6858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defTabSz="410755" hangingPunct="0">
              <a:spcBef>
                <a:spcPts val="2000"/>
              </a:spcBef>
            </a:pPr>
            <a:r>
              <a:rPr lang="en-US" sz="1067" kern="0">
                <a:solidFill>
                  <a:srgbClr val="FFFFFF"/>
                </a:solidFill>
                <a:latin typeface="ZT Talk Exp"/>
              </a:rPr>
              <a:t>Base: Regional Australian Population 10+</a:t>
            </a:r>
            <a:endParaRPr lang="en-US" sz="1067" kern="0">
              <a:solidFill>
                <a:srgbClr val="FFFFFF"/>
              </a:solidFill>
            </a:endParaRPr>
          </a:p>
        </p:txBody>
      </p:sp>
      <p:sp>
        <p:nvSpPr>
          <p:cNvPr id="7" name="Smartphone Speaker Awareness">
            <a:extLst>
              <a:ext uri="{FF2B5EF4-FFF2-40B4-BE49-F238E27FC236}">
                <a16:creationId xmlns:a16="http://schemas.microsoft.com/office/drawing/2014/main" id="{6528564E-FC0F-F2AA-9ED9-9EC9096257FC}"/>
              </a:ext>
            </a:extLst>
          </p:cNvPr>
          <p:cNvSpPr txBox="1">
            <a:spLocks/>
          </p:cNvSpPr>
          <p:nvPr/>
        </p:nvSpPr>
        <p:spPr>
          <a:xfrm>
            <a:off x="487365" y="376020"/>
            <a:ext cx="11180836" cy="5744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ZT Talk Exp" pitchFamily="2" charset="77"/>
                <a:ea typeface="+mn-ea"/>
                <a:cs typeface="Arial" panose="020B0604020202020204" pitchFamily="34" charset="0"/>
                <a:sym typeface="Montserrat Medium"/>
              </a:defRPr>
            </a:lvl1pPr>
            <a:lvl2pPr marL="0" marR="0" indent="857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1714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2571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3429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4286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5143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6000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6858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3733" kern="0">
                <a:latin typeface="ZT Talk Exp"/>
                <a:cs typeface="Arial"/>
              </a:rPr>
              <a:t>Used Media: Past Week </a:t>
            </a:r>
            <a:endParaRPr lang="en-AU" sz="2133" kern="0">
              <a:solidFill>
                <a:srgbClr val="33BEF2"/>
              </a:solidFill>
              <a:latin typeface="ZT Talk Exp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813622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B317D-3007-8666-BB14-064A89FAC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7754" y="2546749"/>
            <a:ext cx="5636491" cy="1231106"/>
          </a:xfrm>
        </p:spPr>
        <p:txBody>
          <a:bodyPr/>
          <a:lstStyle/>
          <a:p>
            <a:pPr algn="ctr"/>
            <a:r>
              <a:rPr lang="en-US"/>
              <a:t>Regional Audio</a:t>
            </a:r>
            <a:br>
              <a:rPr lang="en-US"/>
            </a:br>
            <a:r>
              <a:rPr lang="en-US"/>
              <a:t>Historical Trends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741922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E3B83-87CD-1213-4D16-3415FCEBA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2" name="Smartphone Ownership">
            <a:extLst>
              <a:ext uri="{FF2B5EF4-FFF2-40B4-BE49-F238E27FC236}">
                <a16:creationId xmlns:a16="http://schemas.microsoft.com/office/drawing/2014/main" id="{5588D51F-4E0F-90FD-2AB4-F9DB8C8786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5051517"/>
              </p:ext>
            </p:extLst>
          </p:nvPr>
        </p:nvGraphicFramePr>
        <p:xfrm>
          <a:off x="838201" y="665083"/>
          <a:ext cx="10479164" cy="4851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Smartphone Speaker Awareness">
            <a:extLst>
              <a:ext uri="{FF2B5EF4-FFF2-40B4-BE49-F238E27FC236}">
                <a16:creationId xmlns:a16="http://schemas.microsoft.com/office/drawing/2014/main" id="{7E92CA0B-E59E-E4DD-BA92-24C2EC955A24}"/>
              </a:ext>
            </a:extLst>
          </p:cNvPr>
          <p:cNvSpPr txBox="1">
            <a:spLocks/>
          </p:cNvSpPr>
          <p:nvPr/>
        </p:nvSpPr>
        <p:spPr>
          <a:xfrm>
            <a:off x="487365" y="376020"/>
            <a:ext cx="11180836" cy="5744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ZT Talk Exp" pitchFamily="2" charset="77"/>
                <a:ea typeface="+mn-ea"/>
                <a:cs typeface="Arial" panose="020B0604020202020204" pitchFamily="34" charset="0"/>
                <a:sym typeface="Montserrat Medium"/>
              </a:defRPr>
            </a:lvl1pPr>
            <a:lvl2pPr marL="0" marR="0" indent="857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1714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2571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3429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4286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5143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6000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6858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3733" kern="0">
                <a:latin typeface="ZT Talk Exp"/>
                <a:cs typeface="Arial"/>
              </a:rPr>
              <a:t>Regional Audio Listening: Past Week</a:t>
            </a:r>
            <a:endParaRPr lang="en-AU" sz="2133" kern="0">
              <a:solidFill>
                <a:srgbClr val="33BEF2"/>
              </a:solidFill>
              <a:latin typeface="ZT Talk Exp"/>
              <a:cs typeface="Arial"/>
            </a:endParaRPr>
          </a:p>
        </p:txBody>
      </p:sp>
      <p:sp>
        <p:nvSpPr>
          <p:cNvPr id="13" name="Smartphone Speaker Awareness">
            <a:extLst>
              <a:ext uri="{FF2B5EF4-FFF2-40B4-BE49-F238E27FC236}">
                <a16:creationId xmlns:a16="http://schemas.microsoft.com/office/drawing/2014/main" id="{E1E7C81A-8AAD-40D7-AFB2-2EDB1F63AA38}"/>
              </a:ext>
            </a:extLst>
          </p:cNvPr>
          <p:cNvSpPr txBox="1">
            <a:spLocks/>
          </p:cNvSpPr>
          <p:nvPr/>
        </p:nvSpPr>
        <p:spPr>
          <a:xfrm>
            <a:off x="1265498" y="950473"/>
            <a:ext cx="9661005" cy="39159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t">
            <a:no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0A5D96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1pPr>
            <a:lvl2pPr marL="0" marR="0" indent="228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457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685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9144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11430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1371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1600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1828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1400" kern="0">
                <a:solidFill>
                  <a:srgbClr val="FFFFFF"/>
                </a:solidFill>
                <a:latin typeface="ZT Talk Exp" pitchFamily="2" charset="77"/>
                <a:cs typeface="Arial" panose="020B0604020202020204" pitchFamily="34" charset="0"/>
              </a:rPr>
              <a:t>% listened to audio in last week</a:t>
            </a:r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5666AAED-603F-2B2A-95E0-643C7A1DC802}"/>
              </a:ext>
            </a:extLst>
          </p:cNvPr>
          <p:cNvSpPr txBox="1">
            <a:spLocks/>
          </p:cNvSpPr>
          <p:nvPr/>
        </p:nvSpPr>
        <p:spPr>
          <a:xfrm>
            <a:off x="3336115" y="5981401"/>
            <a:ext cx="5483336" cy="61112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1pPr>
            <a:lvl2pPr marL="0" marR="0" indent="857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2pPr>
            <a:lvl3pPr marL="0" marR="0" indent="1714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3pPr>
            <a:lvl4pPr marL="0" marR="0" indent="2571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4pPr>
            <a:lvl5pPr marL="0" marR="0" indent="3429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5pPr>
            <a:lvl6pPr marL="0" marR="0" indent="4286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5143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6000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6858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defTabSz="410755" hangingPunct="0">
              <a:spcBef>
                <a:spcPts val="2000"/>
              </a:spcBef>
            </a:pPr>
            <a:r>
              <a:rPr lang="en-US" sz="1067" kern="0">
                <a:solidFill>
                  <a:srgbClr val="FFFFFF"/>
                </a:solidFill>
                <a:latin typeface="ZT Talk Exp"/>
              </a:rPr>
              <a:t>Base: Regional Australian Population 10+</a:t>
            </a:r>
            <a:endParaRPr lang="en-US" sz="1600" kern="0">
              <a:solidFill>
                <a:srgbClr val="FFFFFF"/>
              </a:solidFill>
            </a:endParaRPr>
          </a:p>
          <a:p>
            <a:pPr algn="ctr" defTabSz="410755">
              <a:spcBef>
                <a:spcPts val="2000"/>
              </a:spcBef>
            </a:pPr>
            <a:endParaRPr lang="en-US" sz="1067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96088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5E6F1-9D09-8B5C-263C-FEC91F952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2" name="Smartphone Ownership">
            <a:extLst>
              <a:ext uri="{FF2B5EF4-FFF2-40B4-BE49-F238E27FC236}">
                <a16:creationId xmlns:a16="http://schemas.microsoft.com/office/drawing/2014/main" id="{00705775-1119-FD5D-7608-5712CE16DC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4652968"/>
              </p:ext>
            </p:extLst>
          </p:nvPr>
        </p:nvGraphicFramePr>
        <p:xfrm>
          <a:off x="838201" y="665083"/>
          <a:ext cx="10479164" cy="4851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Smartphone Speaker Awareness">
            <a:extLst>
              <a:ext uri="{FF2B5EF4-FFF2-40B4-BE49-F238E27FC236}">
                <a16:creationId xmlns:a16="http://schemas.microsoft.com/office/drawing/2014/main" id="{1B04C874-309E-596A-197C-10E43C7B8A22}"/>
              </a:ext>
            </a:extLst>
          </p:cNvPr>
          <p:cNvSpPr txBox="1">
            <a:spLocks/>
          </p:cNvSpPr>
          <p:nvPr/>
        </p:nvSpPr>
        <p:spPr>
          <a:xfrm>
            <a:off x="487365" y="376020"/>
            <a:ext cx="11180836" cy="5744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ZT Talk Exp" pitchFamily="2" charset="77"/>
                <a:ea typeface="+mn-ea"/>
                <a:cs typeface="Arial" panose="020B0604020202020204" pitchFamily="34" charset="0"/>
                <a:sym typeface="Montserrat Medium"/>
              </a:defRPr>
            </a:lvl1pPr>
            <a:lvl2pPr marL="0" marR="0" indent="857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1714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2571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3429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4286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5143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6000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6858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3733" kern="0">
                <a:latin typeface="ZT Talk Exp"/>
                <a:cs typeface="Arial"/>
              </a:rPr>
              <a:t>Regional Radio Listening: Past Week</a:t>
            </a:r>
            <a:endParaRPr lang="en-AU" sz="2133" kern="0">
              <a:solidFill>
                <a:srgbClr val="33BEF2"/>
              </a:solidFill>
              <a:latin typeface="ZT Talk Exp"/>
              <a:cs typeface="Arial"/>
            </a:endParaRPr>
          </a:p>
        </p:txBody>
      </p:sp>
      <p:sp>
        <p:nvSpPr>
          <p:cNvPr id="13" name="Smartphone Speaker Awareness">
            <a:extLst>
              <a:ext uri="{FF2B5EF4-FFF2-40B4-BE49-F238E27FC236}">
                <a16:creationId xmlns:a16="http://schemas.microsoft.com/office/drawing/2014/main" id="{A753EA9E-3ACB-BC9F-8623-8C9CBA3DFAF0}"/>
              </a:ext>
            </a:extLst>
          </p:cNvPr>
          <p:cNvSpPr txBox="1">
            <a:spLocks/>
          </p:cNvSpPr>
          <p:nvPr/>
        </p:nvSpPr>
        <p:spPr>
          <a:xfrm>
            <a:off x="1265498" y="950473"/>
            <a:ext cx="9661005" cy="39159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t">
            <a:no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0A5D96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1pPr>
            <a:lvl2pPr marL="0" marR="0" indent="228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457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685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9144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11430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1371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1600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1828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1400" kern="0">
                <a:solidFill>
                  <a:srgbClr val="FFFFFF"/>
                </a:solidFill>
                <a:latin typeface="ZT Talk Exp" pitchFamily="2" charset="77"/>
                <a:cs typeface="Arial" panose="020B0604020202020204" pitchFamily="34" charset="0"/>
              </a:rPr>
              <a:t>% listened to AM/FM/DAB+ in last week</a:t>
            </a:r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1D34D62D-6790-1064-0913-864D98545769}"/>
              </a:ext>
            </a:extLst>
          </p:cNvPr>
          <p:cNvSpPr txBox="1">
            <a:spLocks/>
          </p:cNvSpPr>
          <p:nvPr/>
        </p:nvSpPr>
        <p:spPr>
          <a:xfrm>
            <a:off x="3336115" y="5981401"/>
            <a:ext cx="5483336" cy="61112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1pPr>
            <a:lvl2pPr marL="0" marR="0" indent="857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2pPr>
            <a:lvl3pPr marL="0" marR="0" indent="1714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3pPr>
            <a:lvl4pPr marL="0" marR="0" indent="2571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4pPr>
            <a:lvl5pPr marL="0" marR="0" indent="3429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5pPr>
            <a:lvl6pPr marL="0" marR="0" indent="4286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5143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6000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6858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defTabSz="410755" hangingPunct="0">
              <a:spcBef>
                <a:spcPts val="2000"/>
              </a:spcBef>
            </a:pPr>
            <a:r>
              <a:rPr lang="en-US" sz="1067" kern="0">
                <a:solidFill>
                  <a:srgbClr val="FFFFFF"/>
                </a:solidFill>
                <a:latin typeface="ZT Talk Exp"/>
              </a:rPr>
              <a:t>Base: Regional Australian Population 10+</a:t>
            </a:r>
            <a:endParaRPr lang="en-US" sz="1600" kern="0">
              <a:solidFill>
                <a:srgbClr val="FFFFFF"/>
              </a:solidFill>
            </a:endParaRPr>
          </a:p>
          <a:p>
            <a:pPr algn="ctr" defTabSz="410755">
              <a:spcBef>
                <a:spcPts val="2000"/>
              </a:spcBef>
            </a:pPr>
            <a:endParaRPr lang="en-US" sz="1067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92751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D5DC4-5E57-35B4-4908-7B89E95B5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2" name="Smartphone Ownership">
            <a:extLst>
              <a:ext uri="{FF2B5EF4-FFF2-40B4-BE49-F238E27FC236}">
                <a16:creationId xmlns:a16="http://schemas.microsoft.com/office/drawing/2014/main" id="{0B7AA58E-CC76-233C-3FF3-1BD9DF8069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5607273"/>
              </p:ext>
            </p:extLst>
          </p:nvPr>
        </p:nvGraphicFramePr>
        <p:xfrm>
          <a:off x="856418" y="945406"/>
          <a:ext cx="10479164" cy="4851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Smartphone Speaker Awareness">
            <a:extLst>
              <a:ext uri="{FF2B5EF4-FFF2-40B4-BE49-F238E27FC236}">
                <a16:creationId xmlns:a16="http://schemas.microsoft.com/office/drawing/2014/main" id="{7D186CC2-7491-46ED-0395-0D8D6CA4526A}"/>
              </a:ext>
            </a:extLst>
          </p:cNvPr>
          <p:cNvSpPr txBox="1">
            <a:spLocks/>
          </p:cNvSpPr>
          <p:nvPr/>
        </p:nvSpPr>
        <p:spPr>
          <a:xfrm>
            <a:off x="487365" y="311368"/>
            <a:ext cx="11180836" cy="113877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ZT Talk Exp" pitchFamily="2" charset="77"/>
                <a:ea typeface="+mn-ea"/>
                <a:cs typeface="Arial" panose="020B0604020202020204" pitchFamily="34" charset="0"/>
                <a:sym typeface="Montserrat Medium"/>
              </a:defRPr>
            </a:lvl1pPr>
            <a:lvl2pPr marL="0" marR="0" indent="857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1714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2571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3429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4286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5143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6000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6858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3700" kern="0">
                <a:latin typeface="ZT Talk Exp"/>
                <a:cs typeface="Arial"/>
              </a:rPr>
              <a:t>Regional Broadcast Radio Listening: </a:t>
            </a:r>
            <a:endParaRPr lang="en-AU" sz="3700" kern="0">
              <a:solidFill>
                <a:srgbClr val="33BEF2"/>
              </a:solidFill>
              <a:latin typeface="ZT Talk Exp"/>
              <a:cs typeface="Arial"/>
            </a:endParaRPr>
          </a:p>
          <a:p>
            <a:pPr algn="ctr" defTabSz="857228"/>
            <a:r>
              <a:rPr lang="en-US" sz="3700" kern="0">
                <a:latin typeface="ZT Talk Exp"/>
                <a:cs typeface="Arial"/>
              </a:rPr>
              <a:t>Past Week</a:t>
            </a:r>
            <a:endParaRPr lang="en-AU" sz="3700" kern="0">
              <a:solidFill>
                <a:srgbClr val="33BEF2"/>
              </a:solidFill>
              <a:latin typeface="ZT Talk Exp"/>
              <a:cs typeface="Arial"/>
            </a:endParaRPr>
          </a:p>
        </p:txBody>
      </p:sp>
      <p:sp>
        <p:nvSpPr>
          <p:cNvPr id="13" name="Smartphone Speaker Awareness">
            <a:extLst>
              <a:ext uri="{FF2B5EF4-FFF2-40B4-BE49-F238E27FC236}">
                <a16:creationId xmlns:a16="http://schemas.microsoft.com/office/drawing/2014/main" id="{77245D02-C5EB-F040-1A51-F00759FBBCF5}"/>
              </a:ext>
            </a:extLst>
          </p:cNvPr>
          <p:cNvSpPr txBox="1">
            <a:spLocks/>
          </p:cNvSpPr>
          <p:nvPr/>
        </p:nvSpPr>
        <p:spPr>
          <a:xfrm>
            <a:off x="1343143" y="1485029"/>
            <a:ext cx="9661005" cy="39159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t">
            <a:no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0A5D96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1pPr>
            <a:lvl2pPr marL="0" marR="0" indent="228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457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685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9144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11430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1371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1600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1828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1400" kern="0">
                <a:solidFill>
                  <a:srgbClr val="FFFFFF"/>
                </a:solidFill>
                <a:latin typeface="ZT Talk Exp" pitchFamily="2" charset="77"/>
                <a:cs typeface="Arial" panose="020B0604020202020204" pitchFamily="34" charset="0"/>
              </a:rPr>
              <a:t>% listened to AM/FM/DAB+ over-the-air in last week</a:t>
            </a:r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E8E5B441-A4EF-007A-2C71-6CD809F3C735}"/>
              </a:ext>
            </a:extLst>
          </p:cNvPr>
          <p:cNvSpPr txBox="1">
            <a:spLocks/>
          </p:cNvSpPr>
          <p:nvPr/>
        </p:nvSpPr>
        <p:spPr>
          <a:xfrm>
            <a:off x="3336115" y="5981401"/>
            <a:ext cx="5483336" cy="61112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1pPr>
            <a:lvl2pPr marL="0" marR="0" indent="857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2pPr>
            <a:lvl3pPr marL="0" marR="0" indent="1714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3pPr>
            <a:lvl4pPr marL="0" marR="0" indent="2571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4pPr>
            <a:lvl5pPr marL="0" marR="0" indent="3429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5pPr>
            <a:lvl6pPr marL="0" marR="0" indent="4286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5143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6000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6858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defTabSz="410755" hangingPunct="0">
              <a:spcBef>
                <a:spcPts val="2000"/>
              </a:spcBef>
            </a:pPr>
            <a:r>
              <a:rPr lang="en-US" sz="1067" kern="0">
                <a:solidFill>
                  <a:srgbClr val="FFFFFF"/>
                </a:solidFill>
                <a:latin typeface="ZT Talk Exp"/>
              </a:rPr>
              <a:t>Base: Regional Australian Population 10+</a:t>
            </a:r>
            <a:endParaRPr lang="en-US" sz="1600" kern="0">
              <a:solidFill>
                <a:srgbClr val="FFFFFF"/>
              </a:solidFill>
            </a:endParaRPr>
          </a:p>
          <a:p>
            <a:pPr algn="ctr" defTabSz="410755">
              <a:spcBef>
                <a:spcPts val="2000"/>
              </a:spcBef>
            </a:pPr>
            <a:endParaRPr lang="en-US" sz="1067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59195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1BAE2-FDE8-DEA7-ED8F-79594CC96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2" name="Smartphone Ownership">
            <a:extLst>
              <a:ext uri="{FF2B5EF4-FFF2-40B4-BE49-F238E27FC236}">
                <a16:creationId xmlns:a16="http://schemas.microsoft.com/office/drawing/2014/main" id="{89964B62-B6AC-A67B-E75E-4DCCB84962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4528560"/>
              </p:ext>
            </p:extLst>
          </p:nvPr>
        </p:nvGraphicFramePr>
        <p:xfrm>
          <a:off x="838201" y="665083"/>
          <a:ext cx="10479164" cy="4851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Smartphone Speaker Awareness">
            <a:extLst>
              <a:ext uri="{FF2B5EF4-FFF2-40B4-BE49-F238E27FC236}">
                <a16:creationId xmlns:a16="http://schemas.microsoft.com/office/drawing/2014/main" id="{8136A4E5-E258-639D-8C91-FE85D7788BC5}"/>
              </a:ext>
            </a:extLst>
          </p:cNvPr>
          <p:cNvSpPr txBox="1">
            <a:spLocks/>
          </p:cNvSpPr>
          <p:nvPr/>
        </p:nvSpPr>
        <p:spPr>
          <a:xfrm>
            <a:off x="487365" y="376020"/>
            <a:ext cx="11180836" cy="5744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ZT Talk Exp" pitchFamily="2" charset="77"/>
                <a:ea typeface="+mn-ea"/>
                <a:cs typeface="Arial" panose="020B0604020202020204" pitchFamily="34" charset="0"/>
                <a:sym typeface="Montserrat Medium"/>
              </a:defRPr>
            </a:lvl1pPr>
            <a:lvl2pPr marL="0" marR="0" indent="857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1714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2571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3429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4286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5143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6000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6858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3733" kern="0">
                <a:latin typeface="ZT Talk Exp"/>
                <a:cs typeface="Arial"/>
              </a:rPr>
              <a:t>Regional Commercial Radio Listening: Past Week</a:t>
            </a:r>
            <a:endParaRPr lang="en-AU" sz="2133" kern="0">
              <a:solidFill>
                <a:srgbClr val="33BEF2"/>
              </a:solidFill>
              <a:latin typeface="ZT Talk Exp"/>
              <a:cs typeface="Arial"/>
            </a:endParaRPr>
          </a:p>
        </p:txBody>
      </p:sp>
      <p:sp>
        <p:nvSpPr>
          <p:cNvPr id="13" name="Smartphone Speaker Awareness">
            <a:extLst>
              <a:ext uri="{FF2B5EF4-FFF2-40B4-BE49-F238E27FC236}">
                <a16:creationId xmlns:a16="http://schemas.microsoft.com/office/drawing/2014/main" id="{11E6D288-3EEA-E0CF-8439-72286F385110}"/>
              </a:ext>
            </a:extLst>
          </p:cNvPr>
          <p:cNvSpPr txBox="1">
            <a:spLocks/>
          </p:cNvSpPr>
          <p:nvPr/>
        </p:nvSpPr>
        <p:spPr>
          <a:xfrm>
            <a:off x="1265498" y="950473"/>
            <a:ext cx="9661005" cy="39159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t">
            <a:no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0A5D96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1pPr>
            <a:lvl2pPr marL="0" marR="0" indent="228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457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685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9144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11430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1371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1600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1828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1400" kern="0">
                <a:solidFill>
                  <a:srgbClr val="FFFFFF"/>
                </a:solidFill>
                <a:latin typeface="ZT Talk Exp" pitchFamily="2" charset="77"/>
                <a:cs typeface="Arial" panose="020B0604020202020204" pitchFamily="34" charset="0"/>
              </a:rPr>
              <a:t>% listened to commercial radio in last week</a:t>
            </a:r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F5052F5C-38CC-3A46-F81F-363BFA0774A7}"/>
              </a:ext>
            </a:extLst>
          </p:cNvPr>
          <p:cNvSpPr txBox="1">
            <a:spLocks/>
          </p:cNvSpPr>
          <p:nvPr/>
        </p:nvSpPr>
        <p:spPr>
          <a:xfrm>
            <a:off x="3336115" y="5981401"/>
            <a:ext cx="5483336" cy="61112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1pPr>
            <a:lvl2pPr marL="0" marR="0" indent="857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2pPr>
            <a:lvl3pPr marL="0" marR="0" indent="1714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3pPr>
            <a:lvl4pPr marL="0" marR="0" indent="2571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4pPr>
            <a:lvl5pPr marL="0" marR="0" indent="3429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5pPr>
            <a:lvl6pPr marL="0" marR="0" indent="4286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5143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6000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6858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defTabSz="410755" hangingPunct="0">
              <a:spcBef>
                <a:spcPts val="2000"/>
              </a:spcBef>
            </a:pPr>
            <a:r>
              <a:rPr lang="en-US" sz="1067" kern="0">
                <a:solidFill>
                  <a:srgbClr val="FFFFFF"/>
                </a:solidFill>
                <a:latin typeface="ZT Talk Exp"/>
              </a:rPr>
              <a:t>Base: Regional Australian Population 10+ (NB: Question from 2019 onwards)</a:t>
            </a:r>
            <a:endParaRPr lang="en-US" sz="1600" kern="0">
              <a:solidFill>
                <a:srgbClr val="FFFFFF"/>
              </a:solidFill>
            </a:endParaRPr>
          </a:p>
          <a:p>
            <a:pPr algn="ctr" defTabSz="410755">
              <a:spcBef>
                <a:spcPts val="2000"/>
              </a:spcBef>
            </a:pPr>
            <a:endParaRPr lang="en-US" sz="1067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8302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martphone Speaker Awareness"/>
          <p:cNvSpPr txBox="1">
            <a:spLocks noGrp="1"/>
          </p:cNvSpPr>
          <p:nvPr>
            <p:ph type="title"/>
          </p:nvPr>
        </p:nvSpPr>
        <p:spPr>
          <a:xfrm>
            <a:off x="697832" y="455362"/>
            <a:ext cx="11231880" cy="1325563"/>
          </a:xfrm>
          <a:prstGeom prst="rect">
            <a:avLst/>
          </a:prstGeom>
        </p:spPr>
        <p:txBody>
          <a:bodyPr anchor="t">
            <a:noAutofit/>
          </a:bodyPr>
          <a:lstStyle>
            <a:lvl1pPr defTabSz="642937">
              <a:defRPr spc="0"/>
            </a:lvl1pPr>
          </a:lstStyle>
          <a:p>
            <a:pPr>
              <a:lnSpc>
                <a:spcPct val="150000"/>
              </a:lnSpc>
            </a:pPr>
            <a:r>
              <a:rPr lang="en-AU" spc="-111">
                <a:latin typeface="ZT Talk Exp"/>
                <a:cs typeface="Arial"/>
              </a:rPr>
              <a:t>Executive Summary</a:t>
            </a:r>
            <a:br>
              <a:rPr lang="en-AU" sz="2000">
                <a:latin typeface="ZT Talk Exp"/>
              </a:rPr>
            </a:br>
            <a:br>
              <a:rPr lang="en-AU" sz="1200">
                <a:latin typeface="ZT Talk Exp"/>
                <a:cs typeface="Arial"/>
              </a:rPr>
            </a:br>
            <a:r>
              <a:rPr lang="en-AU" sz="1600" b="0">
                <a:latin typeface="ZT Talk Exp"/>
                <a:cs typeface="Arial"/>
              </a:rPr>
              <a:t>Regional Australia's Audio Affection Grows Stronger with Radio Leading the Charge.</a:t>
            </a:r>
            <a:br>
              <a:rPr lang="en-AU" sz="1600" b="0">
                <a:latin typeface="ZT Talk Exp"/>
                <a:cs typeface="Arial"/>
              </a:rPr>
            </a:br>
            <a:br>
              <a:rPr lang="en-AU" sz="1600" b="0">
                <a:latin typeface="ZT Talk Exp"/>
                <a:cs typeface="Arial"/>
              </a:rPr>
            </a:br>
            <a:r>
              <a:rPr lang="en-AU" sz="1500" b="0">
                <a:latin typeface="ZT Talk Exp"/>
                <a:cs typeface="Arial"/>
              </a:rPr>
              <a:t>🎧 Commercial Radio reaches 59% or 5 million Australians in Regional Markets weekly, up 4%. </a:t>
            </a:r>
            <a:br>
              <a:rPr lang="en-AU" sz="1500" b="0"/>
            </a:br>
            <a:r>
              <a:rPr lang="en-AU" sz="1500" b="0">
                <a:latin typeface="ZT Talk Exp"/>
                <a:cs typeface="Arial"/>
              </a:rPr>
              <a:t>🎧 Only 28% of Regional Australians listen to ad-supported music streaming each week.</a:t>
            </a:r>
            <a:br>
              <a:rPr lang="en-AU" sz="1500" b="0">
                <a:latin typeface="ZT Talk Exp"/>
                <a:cs typeface="Arial"/>
              </a:rPr>
            </a:br>
            <a:r>
              <a:rPr lang="en-AU" sz="1500" b="0">
                <a:latin typeface="ZT Talk Exp"/>
                <a:cs typeface="Arial"/>
              </a:rPr>
              <a:t>🎧 Radio remains the dominant in-car audio choic</a:t>
            </a:r>
            <a:r>
              <a:rPr lang="en-AU" sz="1500" b="0">
                <a:solidFill>
                  <a:schemeClr val="tx1"/>
                </a:solidFill>
                <a:latin typeface="ZT Talk Exp"/>
                <a:cs typeface="Arial"/>
              </a:rPr>
              <a:t>e for Regional Australians, with 83% listening each month. </a:t>
            </a:r>
            <a:br>
              <a:rPr lang="en-AU" sz="1500" b="0"/>
            </a:br>
            <a:r>
              <a:rPr lang="en-AU" sz="1500" b="0">
                <a:latin typeface="ZT Talk Exp"/>
                <a:cs typeface="Arial"/>
              </a:rPr>
              <a:t>🎧 </a:t>
            </a:r>
            <a:r>
              <a:rPr lang="en-AU" sz="1500" b="0">
                <a:solidFill>
                  <a:schemeClr val="tx1"/>
                </a:solidFill>
                <a:latin typeface="ZT Talk Exp"/>
                <a:cs typeface="Arial"/>
              </a:rPr>
              <a:t>40% of Regional Australians listen to a podcast Monthly and 30% each week. </a:t>
            </a:r>
            <a:br>
              <a:rPr lang="en-AU" sz="1500" b="0"/>
            </a:br>
            <a:r>
              <a:rPr lang="en-AU" sz="1500" b="0">
                <a:solidFill>
                  <a:srgbClr val="FFFF00"/>
                </a:solidFill>
                <a:latin typeface="ZT Talk Exp"/>
                <a:cs typeface="Arial"/>
              </a:rPr>
              <a:t>🎧 </a:t>
            </a:r>
            <a:r>
              <a:rPr lang="en-AU" sz="1500" b="0">
                <a:solidFill>
                  <a:schemeClr val="tx1"/>
                </a:solidFill>
                <a:latin typeface="ZT Talk Exp"/>
                <a:cs typeface="Arial"/>
              </a:rPr>
              <a:t>One in four (21%) listen to Live Streaming Radio each week in Regional Australia.</a:t>
            </a:r>
            <a:br>
              <a:rPr lang="en-AU" sz="1500" b="0"/>
            </a:br>
            <a:r>
              <a:rPr lang="en-AU" sz="1500" b="0">
                <a:solidFill>
                  <a:schemeClr val="tx1"/>
                </a:solidFill>
                <a:latin typeface="ZT Talk Exp"/>
                <a:cs typeface="Arial"/>
              </a:rPr>
              <a:t>🎧 21% of Regional Australians listen to Live Streaming Radio in the car each month.</a:t>
            </a:r>
            <a:br>
              <a:rPr lang="en-AU" sz="1500" b="0">
                <a:latin typeface="ZT Talk Exp"/>
                <a:cs typeface="Arial"/>
              </a:rPr>
            </a:br>
            <a:r>
              <a:rPr lang="en-AU" sz="1500" b="0">
                <a:solidFill>
                  <a:srgbClr val="FFFF00"/>
                </a:solidFill>
                <a:latin typeface="ZT Talk Exp"/>
                <a:cs typeface="Arial"/>
              </a:rPr>
              <a:t>🎧 </a:t>
            </a:r>
            <a:r>
              <a:rPr lang="en-AU" sz="1500" b="0">
                <a:solidFill>
                  <a:schemeClr val="tx1"/>
                </a:solidFill>
                <a:latin typeface="ZT Talk Exp"/>
                <a:cs typeface="Arial"/>
              </a:rPr>
              <a:t>Three-in-ten (29%) Regional Australians now own at least one smart speaker, up 128% since 2020.</a:t>
            </a:r>
            <a:br>
              <a:rPr lang="en-AU" sz="1200">
                <a:latin typeface="ZT Talk Exp"/>
              </a:rPr>
            </a:br>
            <a:endParaRPr lang="en-US" sz="1200">
              <a:solidFill>
                <a:schemeClr val="tx1"/>
              </a:solidFill>
              <a:highlight>
                <a:srgbClr val="00FF00"/>
              </a:highlight>
              <a:latin typeface="ZT Talk Exp"/>
              <a:cs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7055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96E0F-BCF4-2EC4-6431-8043F62A5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2" name="Smartphone Ownership">
            <a:extLst>
              <a:ext uri="{FF2B5EF4-FFF2-40B4-BE49-F238E27FC236}">
                <a16:creationId xmlns:a16="http://schemas.microsoft.com/office/drawing/2014/main" id="{7B7D4FC7-E27E-5F5A-B5C2-0F7B5E4C32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0948995"/>
              </p:ext>
            </p:extLst>
          </p:nvPr>
        </p:nvGraphicFramePr>
        <p:xfrm>
          <a:off x="838201" y="665083"/>
          <a:ext cx="10479164" cy="4851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Smartphone Speaker Awareness">
            <a:extLst>
              <a:ext uri="{FF2B5EF4-FFF2-40B4-BE49-F238E27FC236}">
                <a16:creationId xmlns:a16="http://schemas.microsoft.com/office/drawing/2014/main" id="{B1778D69-9D8F-FF71-780D-B9D359BA4238}"/>
              </a:ext>
            </a:extLst>
          </p:cNvPr>
          <p:cNvSpPr txBox="1">
            <a:spLocks/>
          </p:cNvSpPr>
          <p:nvPr/>
        </p:nvSpPr>
        <p:spPr>
          <a:xfrm>
            <a:off x="487365" y="376020"/>
            <a:ext cx="11180836" cy="5744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ZT Talk Exp" pitchFamily="2" charset="77"/>
                <a:ea typeface="+mn-ea"/>
                <a:cs typeface="Arial" panose="020B0604020202020204" pitchFamily="34" charset="0"/>
                <a:sym typeface="Montserrat Medium"/>
              </a:defRPr>
            </a:lvl1pPr>
            <a:lvl2pPr marL="0" marR="0" indent="857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1714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2571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3429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4286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5143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6000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6858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3733" kern="0">
                <a:latin typeface="ZT Talk Exp"/>
                <a:cs typeface="Arial"/>
              </a:rPr>
              <a:t>Regional AM/FM Radio Listening: Past Week</a:t>
            </a:r>
            <a:endParaRPr lang="en-AU" sz="2133" kern="0">
              <a:solidFill>
                <a:srgbClr val="33BEF2"/>
              </a:solidFill>
              <a:latin typeface="ZT Talk Exp"/>
              <a:cs typeface="Arial"/>
            </a:endParaRPr>
          </a:p>
        </p:txBody>
      </p:sp>
      <p:sp>
        <p:nvSpPr>
          <p:cNvPr id="13" name="Smartphone Speaker Awareness">
            <a:extLst>
              <a:ext uri="{FF2B5EF4-FFF2-40B4-BE49-F238E27FC236}">
                <a16:creationId xmlns:a16="http://schemas.microsoft.com/office/drawing/2014/main" id="{58EDB7BA-1BBE-2371-46DF-76426D5583B0}"/>
              </a:ext>
            </a:extLst>
          </p:cNvPr>
          <p:cNvSpPr txBox="1">
            <a:spLocks/>
          </p:cNvSpPr>
          <p:nvPr/>
        </p:nvSpPr>
        <p:spPr>
          <a:xfrm>
            <a:off x="1265498" y="950473"/>
            <a:ext cx="9661005" cy="39159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t">
            <a:no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0A5D96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1pPr>
            <a:lvl2pPr marL="0" marR="0" indent="228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457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685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9144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11430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1371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1600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1828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1400" kern="0">
                <a:solidFill>
                  <a:srgbClr val="FFFFFF"/>
                </a:solidFill>
                <a:latin typeface="ZT Talk Exp" pitchFamily="2" charset="77"/>
                <a:cs typeface="Arial" panose="020B0604020202020204" pitchFamily="34" charset="0"/>
              </a:rPr>
              <a:t>% listened to AM/FM radio in last week</a:t>
            </a:r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971880BE-DD45-6280-37C7-3A41C099AD7D}"/>
              </a:ext>
            </a:extLst>
          </p:cNvPr>
          <p:cNvSpPr txBox="1">
            <a:spLocks/>
          </p:cNvSpPr>
          <p:nvPr/>
        </p:nvSpPr>
        <p:spPr>
          <a:xfrm>
            <a:off x="3336115" y="5981401"/>
            <a:ext cx="5483336" cy="61112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1pPr>
            <a:lvl2pPr marL="0" marR="0" indent="857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2pPr>
            <a:lvl3pPr marL="0" marR="0" indent="1714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3pPr>
            <a:lvl4pPr marL="0" marR="0" indent="2571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4pPr>
            <a:lvl5pPr marL="0" marR="0" indent="3429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5pPr>
            <a:lvl6pPr marL="0" marR="0" indent="4286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5143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6000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6858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defTabSz="410755" hangingPunct="0">
              <a:spcBef>
                <a:spcPts val="2000"/>
              </a:spcBef>
            </a:pPr>
            <a:r>
              <a:rPr lang="en-US" sz="1067" kern="0">
                <a:solidFill>
                  <a:srgbClr val="FFFFFF"/>
                </a:solidFill>
                <a:latin typeface="ZT Talk Exp"/>
              </a:rPr>
              <a:t>Base: Regional Australian Population 10+</a:t>
            </a:r>
            <a:endParaRPr lang="en-US" sz="1600" kern="0">
              <a:solidFill>
                <a:srgbClr val="FFFFFF"/>
              </a:solidFill>
            </a:endParaRPr>
          </a:p>
          <a:p>
            <a:pPr algn="ctr" defTabSz="410755">
              <a:spcBef>
                <a:spcPts val="2000"/>
              </a:spcBef>
            </a:pPr>
            <a:endParaRPr lang="en-US" sz="1067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83868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6C328-381C-B027-8F26-648BC5F07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2" name="Smartphone Ownership">
            <a:extLst>
              <a:ext uri="{FF2B5EF4-FFF2-40B4-BE49-F238E27FC236}">
                <a16:creationId xmlns:a16="http://schemas.microsoft.com/office/drawing/2014/main" id="{6A5360C5-632B-1B75-8E07-3742B38CBE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8664629"/>
              </p:ext>
            </p:extLst>
          </p:nvPr>
        </p:nvGraphicFramePr>
        <p:xfrm>
          <a:off x="838201" y="665083"/>
          <a:ext cx="10479164" cy="4851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Smartphone Speaker Awareness">
            <a:extLst>
              <a:ext uri="{FF2B5EF4-FFF2-40B4-BE49-F238E27FC236}">
                <a16:creationId xmlns:a16="http://schemas.microsoft.com/office/drawing/2014/main" id="{97A6188D-58ED-DF29-AAA0-3E1E106B10F6}"/>
              </a:ext>
            </a:extLst>
          </p:cNvPr>
          <p:cNvSpPr txBox="1">
            <a:spLocks/>
          </p:cNvSpPr>
          <p:nvPr/>
        </p:nvSpPr>
        <p:spPr>
          <a:xfrm>
            <a:off x="487365" y="376020"/>
            <a:ext cx="11180836" cy="5744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ZT Talk Exp" pitchFamily="2" charset="77"/>
                <a:ea typeface="+mn-ea"/>
                <a:cs typeface="Arial" panose="020B0604020202020204" pitchFamily="34" charset="0"/>
                <a:sym typeface="Montserrat Medium"/>
              </a:defRPr>
            </a:lvl1pPr>
            <a:lvl2pPr marL="0" marR="0" indent="857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1714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2571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3429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4286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5143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6000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6858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3733" kern="0">
                <a:latin typeface="ZT Talk Exp"/>
                <a:cs typeface="Arial"/>
              </a:rPr>
              <a:t>Regional DAB+ Listening: Past Week</a:t>
            </a:r>
            <a:endParaRPr lang="en-AU" sz="2133" kern="0">
              <a:solidFill>
                <a:srgbClr val="33BEF2"/>
              </a:solidFill>
              <a:latin typeface="ZT Talk Exp"/>
              <a:cs typeface="Arial"/>
            </a:endParaRPr>
          </a:p>
        </p:txBody>
      </p:sp>
      <p:sp>
        <p:nvSpPr>
          <p:cNvPr id="13" name="Smartphone Speaker Awareness">
            <a:extLst>
              <a:ext uri="{FF2B5EF4-FFF2-40B4-BE49-F238E27FC236}">
                <a16:creationId xmlns:a16="http://schemas.microsoft.com/office/drawing/2014/main" id="{8A3CEF17-9E16-55EF-60CC-80F8120D65D3}"/>
              </a:ext>
            </a:extLst>
          </p:cNvPr>
          <p:cNvSpPr txBox="1">
            <a:spLocks/>
          </p:cNvSpPr>
          <p:nvPr/>
        </p:nvSpPr>
        <p:spPr>
          <a:xfrm>
            <a:off x="1265498" y="950473"/>
            <a:ext cx="9661005" cy="39159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t">
            <a:no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0A5D96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1pPr>
            <a:lvl2pPr marL="0" marR="0" indent="228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457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685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9144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11430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1371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1600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1828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1400" kern="0">
                <a:solidFill>
                  <a:srgbClr val="FFFFFF"/>
                </a:solidFill>
                <a:latin typeface="ZT Talk Exp" pitchFamily="2" charset="77"/>
                <a:cs typeface="Arial" panose="020B0604020202020204" pitchFamily="34" charset="0"/>
              </a:rPr>
              <a:t>% listened to DAB+ radio in last week</a:t>
            </a:r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6B740E51-4FB1-91E4-1720-0B4A93033AB4}"/>
              </a:ext>
            </a:extLst>
          </p:cNvPr>
          <p:cNvSpPr txBox="1">
            <a:spLocks/>
          </p:cNvSpPr>
          <p:nvPr/>
        </p:nvSpPr>
        <p:spPr>
          <a:xfrm>
            <a:off x="3336115" y="5981401"/>
            <a:ext cx="5483336" cy="61112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1pPr>
            <a:lvl2pPr marL="0" marR="0" indent="857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2pPr>
            <a:lvl3pPr marL="0" marR="0" indent="1714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3pPr>
            <a:lvl4pPr marL="0" marR="0" indent="2571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4pPr>
            <a:lvl5pPr marL="0" marR="0" indent="3429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5pPr>
            <a:lvl6pPr marL="0" marR="0" indent="4286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5143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6000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6858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defTabSz="410755" hangingPunct="0">
              <a:spcBef>
                <a:spcPts val="2000"/>
              </a:spcBef>
            </a:pPr>
            <a:r>
              <a:rPr lang="en-US" sz="1067" kern="0">
                <a:solidFill>
                  <a:srgbClr val="FFFFFF"/>
                </a:solidFill>
                <a:latin typeface="ZT Talk Exp"/>
              </a:rPr>
              <a:t>Base: Regional Australian Population 10+</a:t>
            </a:r>
            <a:endParaRPr lang="en-US" sz="1600" kern="0">
              <a:solidFill>
                <a:srgbClr val="FFFFFF"/>
              </a:solidFill>
            </a:endParaRPr>
          </a:p>
          <a:p>
            <a:pPr algn="ctr" defTabSz="410755">
              <a:spcBef>
                <a:spcPts val="2000"/>
              </a:spcBef>
            </a:pPr>
            <a:endParaRPr lang="en-US" sz="1067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17047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566FA-6C36-690A-C09E-CFCBF32F7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2" name="Smartphone Ownership">
            <a:extLst>
              <a:ext uri="{FF2B5EF4-FFF2-40B4-BE49-F238E27FC236}">
                <a16:creationId xmlns:a16="http://schemas.microsoft.com/office/drawing/2014/main" id="{A5A2B8F3-0173-8A2F-7116-80954D4A94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8084738"/>
              </p:ext>
            </p:extLst>
          </p:nvPr>
        </p:nvGraphicFramePr>
        <p:xfrm>
          <a:off x="856418" y="877520"/>
          <a:ext cx="10479164" cy="4851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Smartphone Speaker Awareness">
            <a:extLst>
              <a:ext uri="{FF2B5EF4-FFF2-40B4-BE49-F238E27FC236}">
                <a16:creationId xmlns:a16="http://schemas.microsoft.com/office/drawing/2014/main" id="{03034511-0600-568A-9D7D-40BC55788377}"/>
              </a:ext>
            </a:extLst>
          </p:cNvPr>
          <p:cNvSpPr txBox="1">
            <a:spLocks/>
          </p:cNvSpPr>
          <p:nvPr/>
        </p:nvSpPr>
        <p:spPr>
          <a:xfrm>
            <a:off x="487365" y="376020"/>
            <a:ext cx="11180836" cy="5744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ZT Talk Exp" pitchFamily="2" charset="77"/>
                <a:ea typeface="+mn-ea"/>
                <a:cs typeface="Arial" panose="020B0604020202020204" pitchFamily="34" charset="0"/>
                <a:sym typeface="Montserrat Medium"/>
              </a:defRPr>
            </a:lvl1pPr>
            <a:lvl2pPr marL="0" marR="0" indent="857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1714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2571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3429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4286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5143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6000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6858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3733" kern="0">
                <a:latin typeface="ZT Talk Exp"/>
                <a:cs typeface="Arial"/>
              </a:rPr>
              <a:t>Regional Online Audio Listening: Past Month</a:t>
            </a:r>
            <a:endParaRPr lang="en-AU" sz="2133" kern="0">
              <a:solidFill>
                <a:srgbClr val="33BEF2"/>
              </a:solidFill>
              <a:latin typeface="ZT Talk Exp"/>
              <a:cs typeface="Arial"/>
            </a:endParaRPr>
          </a:p>
        </p:txBody>
      </p:sp>
      <p:sp>
        <p:nvSpPr>
          <p:cNvPr id="13" name="Smartphone Speaker Awareness">
            <a:extLst>
              <a:ext uri="{FF2B5EF4-FFF2-40B4-BE49-F238E27FC236}">
                <a16:creationId xmlns:a16="http://schemas.microsoft.com/office/drawing/2014/main" id="{AAFD5EDF-40C0-3279-DC02-FB08FBA7C5B6}"/>
              </a:ext>
            </a:extLst>
          </p:cNvPr>
          <p:cNvSpPr txBox="1">
            <a:spLocks/>
          </p:cNvSpPr>
          <p:nvPr/>
        </p:nvSpPr>
        <p:spPr>
          <a:xfrm>
            <a:off x="1265498" y="950473"/>
            <a:ext cx="9661005" cy="39159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t">
            <a:no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0A5D96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1pPr>
            <a:lvl2pPr marL="0" marR="0" indent="228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457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685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9144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11430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1371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1600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1828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1400" kern="0">
                <a:solidFill>
                  <a:srgbClr val="FFFFFF"/>
                </a:solidFill>
                <a:latin typeface="ZT Talk Exp" pitchFamily="2" charset="77"/>
                <a:cs typeface="Arial" panose="020B0604020202020204" pitchFamily="34" charset="0"/>
              </a:rPr>
              <a:t>% listened to total online audio in last month</a:t>
            </a:r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125DA6DA-9EB5-B9B5-DC7F-FB4E753D46E4}"/>
              </a:ext>
            </a:extLst>
          </p:cNvPr>
          <p:cNvSpPr txBox="1">
            <a:spLocks/>
          </p:cNvSpPr>
          <p:nvPr/>
        </p:nvSpPr>
        <p:spPr>
          <a:xfrm>
            <a:off x="2671097" y="5893893"/>
            <a:ext cx="7211812" cy="75892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1pPr>
            <a:lvl2pPr marL="0" marR="0" indent="857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2pPr>
            <a:lvl3pPr marL="0" marR="0" indent="1714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3pPr>
            <a:lvl4pPr marL="0" marR="0" indent="2571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4pPr>
            <a:lvl5pPr marL="0" marR="0" indent="3429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5pPr>
            <a:lvl6pPr marL="0" marR="0" indent="4286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5143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6000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6858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defTabSz="410755" hangingPunct="0">
              <a:lnSpc>
                <a:spcPct val="100000"/>
              </a:lnSpc>
              <a:spcBef>
                <a:spcPts val="0"/>
              </a:spcBef>
            </a:pPr>
            <a:r>
              <a:rPr lang="en-US" sz="1067" kern="0">
                <a:solidFill>
                  <a:srgbClr val="FFFFFF"/>
                </a:solidFill>
                <a:latin typeface="ZT Talk Exp"/>
              </a:rPr>
              <a:t>Base: Regional Australian Population 10+</a:t>
            </a:r>
          </a:p>
          <a:p>
            <a:pPr algn="ctr" defTabSz="410755" hangingPunct="0">
              <a:lnSpc>
                <a:spcPct val="100000"/>
              </a:lnSpc>
              <a:spcBef>
                <a:spcPts val="0"/>
              </a:spcBef>
            </a:pPr>
            <a:r>
              <a:rPr lang="en-US" sz="1067" kern="0">
                <a:solidFill>
                  <a:srgbClr val="FFFFFF"/>
                </a:solidFill>
                <a:latin typeface="ZT Talk Exp"/>
              </a:rPr>
              <a:t>NB: Online audio listening includes streamed radio, music services and downloaded audio (</a:t>
            </a:r>
            <a:r>
              <a:rPr lang="en-US" sz="1067" kern="0" err="1">
                <a:solidFill>
                  <a:srgbClr val="FFFFFF"/>
                </a:solidFill>
                <a:latin typeface="ZT Talk Exp"/>
              </a:rPr>
              <a:t>inc</a:t>
            </a:r>
            <a:r>
              <a:rPr lang="en-US" sz="1067" kern="0">
                <a:solidFill>
                  <a:srgbClr val="FFFFFF"/>
                </a:solidFill>
                <a:latin typeface="ZT Talk Exp"/>
              </a:rPr>
              <a:t> podcasts)</a:t>
            </a:r>
            <a:endParaRPr lang="en-US" sz="1600" kern="0">
              <a:solidFill>
                <a:srgbClr val="FFFFFF"/>
              </a:solidFill>
            </a:endParaRPr>
          </a:p>
          <a:p>
            <a:pPr algn="ctr" defTabSz="410755">
              <a:spcBef>
                <a:spcPts val="2000"/>
              </a:spcBef>
            </a:pPr>
            <a:endParaRPr lang="en-US" sz="1067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12774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236BD-A9D5-1E83-8CE0-F191552D3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2" name="Smartphone Ownership">
            <a:extLst>
              <a:ext uri="{FF2B5EF4-FFF2-40B4-BE49-F238E27FC236}">
                <a16:creationId xmlns:a16="http://schemas.microsoft.com/office/drawing/2014/main" id="{FB05D3AB-6053-140B-EC68-A1F425507B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8995323"/>
              </p:ext>
            </p:extLst>
          </p:nvPr>
        </p:nvGraphicFramePr>
        <p:xfrm>
          <a:off x="856418" y="877520"/>
          <a:ext cx="10479164" cy="4851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Smartphone Speaker Awareness">
            <a:extLst>
              <a:ext uri="{FF2B5EF4-FFF2-40B4-BE49-F238E27FC236}">
                <a16:creationId xmlns:a16="http://schemas.microsoft.com/office/drawing/2014/main" id="{EDC27DF7-4633-26C7-D6A9-1CF56CF742A3}"/>
              </a:ext>
            </a:extLst>
          </p:cNvPr>
          <p:cNvSpPr txBox="1">
            <a:spLocks/>
          </p:cNvSpPr>
          <p:nvPr/>
        </p:nvSpPr>
        <p:spPr>
          <a:xfrm>
            <a:off x="487365" y="376020"/>
            <a:ext cx="11180836" cy="5744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ZT Talk Exp" pitchFamily="2" charset="77"/>
                <a:ea typeface="+mn-ea"/>
                <a:cs typeface="Arial" panose="020B0604020202020204" pitchFamily="34" charset="0"/>
                <a:sym typeface="Montserrat Medium"/>
              </a:defRPr>
            </a:lvl1pPr>
            <a:lvl2pPr marL="0" marR="0" indent="857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1714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2571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3429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4286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5143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6000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6858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3733" kern="0">
                <a:latin typeface="ZT Talk Exp"/>
                <a:cs typeface="Arial"/>
              </a:rPr>
              <a:t>Regional Online Audio Listening: Past Week</a:t>
            </a:r>
            <a:endParaRPr lang="en-AU" sz="2133" kern="0">
              <a:solidFill>
                <a:srgbClr val="33BEF2"/>
              </a:solidFill>
              <a:latin typeface="ZT Talk Exp"/>
              <a:cs typeface="Arial"/>
            </a:endParaRPr>
          </a:p>
        </p:txBody>
      </p:sp>
      <p:sp>
        <p:nvSpPr>
          <p:cNvPr id="13" name="Smartphone Speaker Awareness">
            <a:extLst>
              <a:ext uri="{FF2B5EF4-FFF2-40B4-BE49-F238E27FC236}">
                <a16:creationId xmlns:a16="http://schemas.microsoft.com/office/drawing/2014/main" id="{258B296D-DF03-0D21-3E73-99E3AF7E9CCC}"/>
              </a:ext>
            </a:extLst>
          </p:cNvPr>
          <p:cNvSpPr txBox="1">
            <a:spLocks/>
          </p:cNvSpPr>
          <p:nvPr/>
        </p:nvSpPr>
        <p:spPr>
          <a:xfrm>
            <a:off x="1265498" y="950473"/>
            <a:ext cx="9661005" cy="39159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t">
            <a:no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0A5D96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1pPr>
            <a:lvl2pPr marL="0" marR="0" indent="228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457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685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9144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11430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1371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1600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1828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1400" kern="0">
                <a:solidFill>
                  <a:srgbClr val="FFFFFF"/>
                </a:solidFill>
                <a:latin typeface="ZT Talk Exp" pitchFamily="2" charset="77"/>
                <a:cs typeface="Arial" panose="020B0604020202020204" pitchFamily="34" charset="0"/>
              </a:rPr>
              <a:t>% listened to total online audio in last week</a:t>
            </a:r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E2575463-89BE-A83B-671A-3DA45F271493}"/>
              </a:ext>
            </a:extLst>
          </p:cNvPr>
          <p:cNvSpPr txBox="1">
            <a:spLocks/>
          </p:cNvSpPr>
          <p:nvPr/>
        </p:nvSpPr>
        <p:spPr>
          <a:xfrm>
            <a:off x="2671097" y="5893893"/>
            <a:ext cx="7211812" cy="75892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1pPr>
            <a:lvl2pPr marL="0" marR="0" indent="857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2pPr>
            <a:lvl3pPr marL="0" marR="0" indent="1714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3pPr>
            <a:lvl4pPr marL="0" marR="0" indent="2571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4pPr>
            <a:lvl5pPr marL="0" marR="0" indent="3429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5pPr>
            <a:lvl6pPr marL="0" marR="0" indent="4286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5143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6000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6858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defTabSz="410755" hangingPunct="0">
              <a:lnSpc>
                <a:spcPct val="100000"/>
              </a:lnSpc>
              <a:spcBef>
                <a:spcPts val="0"/>
              </a:spcBef>
            </a:pPr>
            <a:r>
              <a:rPr lang="en-US" sz="1067" kern="0">
                <a:solidFill>
                  <a:srgbClr val="FFFFFF"/>
                </a:solidFill>
                <a:latin typeface="ZT Talk Exp"/>
              </a:rPr>
              <a:t>Base: Regional Australian Population 10+</a:t>
            </a:r>
          </a:p>
          <a:p>
            <a:pPr algn="ctr" defTabSz="410755" hangingPunct="0">
              <a:lnSpc>
                <a:spcPct val="100000"/>
              </a:lnSpc>
              <a:spcBef>
                <a:spcPts val="0"/>
              </a:spcBef>
            </a:pPr>
            <a:r>
              <a:rPr lang="en-US" sz="1067" kern="0">
                <a:solidFill>
                  <a:srgbClr val="FFFFFF"/>
                </a:solidFill>
                <a:latin typeface="ZT Talk Exp"/>
              </a:rPr>
              <a:t>NB: Online audio listening includes streamed radio, music services and downloaded audio (</a:t>
            </a:r>
            <a:r>
              <a:rPr lang="en-US" sz="1067" kern="0" err="1">
                <a:solidFill>
                  <a:srgbClr val="FFFFFF"/>
                </a:solidFill>
                <a:latin typeface="ZT Talk Exp"/>
              </a:rPr>
              <a:t>inc</a:t>
            </a:r>
            <a:r>
              <a:rPr lang="en-US" sz="1067" kern="0">
                <a:solidFill>
                  <a:srgbClr val="FFFFFF"/>
                </a:solidFill>
                <a:latin typeface="ZT Talk Exp"/>
              </a:rPr>
              <a:t> podcasts)</a:t>
            </a:r>
            <a:endParaRPr lang="en-US" sz="1600" kern="0">
              <a:solidFill>
                <a:srgbClr val="FFFFFF"/>
              </a:solidFill>
            </a:endParaRPr>
          </a:p>
          <a:p>
            <a:pPr algn="ctr" defTabSz="410755">
              <a:spcBef>
                <a:spcPts val="2000"/>
              </a:spcBef>
            </a:pPr>
            <a:endParaRPr lang="en-US" sz="1067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3693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4009F-CB57-054D-B57D-7B72A2D5A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2" name="Smartphone Ownership">
            <a:extLst>
              <a:ext uri="{FF2B5EF4-FFF2-40B4-BE49-F238E27FC236}">
                <a16:creationId xmlns:a16="http://schemas.microsoft.com/office/drawing/2014/main" id="{660E84DC-D85F-7CC0-9C76-80D29FC9A0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7811511"/>
              </p:ext>
            </p:extLst>
          </p:nvPr>
        </p:nvGraphicFramePr>
        <p:xfrm>
          <a:off x="856418" y="1063615"/>
          <a:ext cx="10479164" cy="4851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Smartphone Speaker Awareness">
            <a:extLst>
              <a:ext uri="{FF2B5EF4-FFF2-40B4-BE49-F238E27FC236}">
                <a16:creationId xmlns:a16="http://schemas.microsoft.com/office/drawing/2014/main" id="{797D1698-F6CF-5107-1B2B-C8548D7D0026}"/>
              </a:ext>
            </a:extLst>
          </p:cNvPr>
          <p:cNvSpPr txBox="1">
            <a:spLocks/>
          </p:cNvSpPr>
          <p:nvPr/>
        </p:nvSpPr>
        <p:spPr>
          <a:xfrm>
            <a:off x="487365" y="320604"/>
            <a:ext cx="11180836" cy="113877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ZT Talk Exp" pitchFamily="2" charset="77"/>
                <a:ea typeface="+mn-ea"/>
                <a:cs typeface="Arial" panose="020B0604020202020204" pitchFamily="34" charset="0"/>
                <a:sym typeface="Montserrat Medium"/>
              </a:defRPr>
            </a:lvl1pPr>
            <a:lvl2pPr marL="0" marR="0" indent="857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1714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2571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3429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4286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5143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6000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6858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3700" kern="0">
                <a:latin typeface="ZT Talk Exp"/>
                <a:cs typeface="Arial"/>
              </a:rPr>
              <a:t>Regional Streaming Audio Listening: </a:t>
            </a:r>
            <a:endParaRPr lang="en-AU" sz="3700" kern="0">
              <a:solidFill>
                <a:srgbClr val="33BEF2"/>
              </a:solidFill>
              <a:latin typeface="ZT Talk Exp"/>
              <a:cs typeface="Arial"/>
            </a:endParaRPr>
          </a:p>
          <a:p>
            <a:pPr algn="ctr" defTabSz="857228"/>
            <a:r>
              <a:rPr lang="en-US" sz="3700" kern="0">
                <a:latin typeface="ZT Talk Exp"/>
                <a:cs typeface="Arial"/>
              </a:rPr>
              <a:t>Past Month</a:t>
            </a:r>
            <a:endParaRPr lang="en-AU" sz="3700" kern="0">
              <a:solidFill>
                <a:srgbClr val="33BEF2"/>
              </a:solidFill>
              <a:latin typeface="ZT Talk Exp"/>
              <a:cs typeface="Arial"/>
            </a:endParaRPr>
          </a:p>
        </p:txBody>
      </p:sp>
      <p:sp>
        <p:nvSpPr>
          <p:cNvPr id="13" name="Smartphone Speaker Awareness">
            <a:extLst>
              <a:ext uri="{FF2B5EF4-FFF2-40B4-BE49-F238E27FC236}">
                <a16:creationId xmlns:a16="http://schemas.microsoft.com/office/drawing/2014/main" id="{B5F98F9F-21C4-08CD-57E2-8C84098650D3}"/>
              </a:ext>
            </a:extLst>
          </p:cNvPr>
          <p:cNvSpPr txBox="1">
            <a:spLocks/>
          </p:cNvSpPr>
          <p:nvPr/>
        </p:nvSpPr>
        <p:spPr>
          <a:xfrm>
            <a:off x="1379798" y="1475793"/>
            <a:ext cx="9661005" cy="39159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t">
            <a:no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0A5D96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1pPr>
            <a:lvl2pPr marL="0" marR="0" indent="228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457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685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9144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11430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1371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1600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1828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1400" kern="0">
                <a:solidFill>
                  <a:srgbClr val="FFFFFF"/>
                </a:solidFill>
                <a:latin typeface="ZT Talk Exp" pitchFamily="2" charset="77"/>
                <a:cs typeface="Arial" panose="020B0604020202020204" pitchFamily="34" charset="0"/>
              </a:rPr>
              <a:t>% listened to AM/FM/DAB+ radio stations online and/or music streaming services in last month</a:t>
            </a:r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4F9F5E09-9674-5C7E-F2F5-15555AF4FA55}"/>
              </a:ext>
            </a:extLst>
          </p:cNvPr>
          <p:cNvSpPr txBox="1">
            <a:spLocks/>
          </p:cNvSpPr>
          <p:nvPr/>
        </p:nvSpPr>
        <p:spPr>
          <a:xfrm>
            <a:off x="2671097" y="5893893"/>
            <a:ext cx="7211812" cy="75892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1pPr>
            <a:lvl2pPr marL="0" marR="0" indent="857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2pPr>
            <a:lvl3pPr marL="0" marR="0" indent="1714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3pPr>
            <a:lvl4pPr marL="0" marR="0" indent="2571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4pPr>
            <a:lvl5pPr marL="0" marR="0" indent="3429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5pPr>
            <a:lvl6pPr marL="0" marR="0" indent="4286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5143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6000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6858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defTabSz="410755" hangingPunct="0">
              <a:lnSpc>
                <a:spcPct val="100000"/>
              </a:lnSpc>
              <a:spcBef>
                <a:spcPts val="0"/>
              </a:spcBef>
            </a:pPr>
            <a:r>
              <a:rPr lang="en-US" sz="1067" kern="0">
                <a:solidFill>
                  <a:srgbClr val="FFFFFF"/>
                </a:solidFill>
                <a:latin typeface="ZT Talk Exp"/>
              </a:rPr>
              <a:t>Base: Regional Australian Population 10+</a:t>
            </a:r>
          </a:p>
          <a:p>
            <a:pPr algn="ctr" defTabSz="410755" hangingPunct="0">
              <a:lnSpc>
                <a:spcPct val="100000"/>
              </a:lnSpc>
              <a:spcBef>
                <a:spcPts val="0"/>
              </a:spcBef>
            </a:pPr>
            <a:r>
              <a:rPr lang="en-US" sz="1067" kern="0">
                <a:solidFill>
                  <a:srgbClr val="FFFFFF"/>
                </a:solidFill>
                <a:latin typeface="ZT Talk Exp"/>
              </a:rPr>
              <a:t>NB: Streaming audio listening includes AM/FM radio online and/or music streaming services in last month</a:t>
            </a:r>
            <a:endParaRPr lang="en-US" sz="1600" kern="0">
              <a:solidFill>
                <a:srgbClr val="FFFFFF"/>
              </a:solidFill>
            </a:endParaRPr>
          </a:p>
          <a:p>
            <a:pPr algn="ctr" defTabSz="410755">
              <a:spcBef>
                <a:spcPts val="2000"/>
              </a:spcBef>
            </a:pPr>
            <a:endParaRPr lang="en-US" sz="1067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77071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1AEF1-3D5C-976E-4DA8-9F3BD8E88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2" name="Smartphone Ownership">
            <a:extLst>
              <a:ext uri="{FF2B5EF4-FFF2-40B4-BE49-F238E27FC236}">
                <a16:creationId xmlns:a16="http://schemas.microsoft.com/office/drawing/2014/main" id="{0868ACDB-65C8-C3A2-80DA-F13AB02CCA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9725565"/>
              </p:ext>
            </p:extLst>
          </p:nvPr>
        </p:nvGraphicFramePr>
        <p:xfrm>
          <a:off x="856418" y="877520"/>
          <a:ext cx="10479164" cy="4851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Smartphone Speaker Awareness">
            <a:extLst>
              <a:ext uri="{FF2B5EF4-FFF2-40B4-BE49-F238E27FC236}">
                <a16:creationId xmlns:a16="http://schemas.microsoft.com/office/drawing/2014/main" id="{2AC0ECC7-392C-6549-9E13-0A210701F85D}"/>
              </a:ext>
            </a:extLst>
          </p:cNvPr>
          <p:cNvSpPr txBox="1">
            <a:spLocks/>
          </p:cNvSpPr>
          <p:nvPr/>
        </p:nvSpPr>
        <p:spPr>
          <a:xfrm>
            <a:off x="487365" y="376020"/>
            <a:ext cx="11180836" cy="5744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ZT Talk Exp" pitchFamily="2" charset="77"/>
                <a:ea typeface="+mn-ea"/>
                <a:cs typeface="Arial" panose="020B0604020202020204" pitchFamily="34" charset="0"/>
                <a:sym typeface="Montserrat Medium"/>
              </a:defRPr>
            </a:lvl1pPr>
            <a:lvl2pPr marL="0" marR="0" indent="857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1714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2571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3429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4286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5143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6000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6858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3733" kern="0">
                <a:latin typeface="ZT Talk Exp"/>
                <a:cs typeface="Arial"/>
              </a:rPr>
              <a:t>Regional Streaming Audio Listening: Past Week</a:t>
            </a:r>
            <a:endParaRPr lang="en-AU" sz="2133" kern="0">
              <a:solidFill>
                <a:srgbClr val="33BEF2"/>
              </a:solidFill>
              <a:latin typeface="ZT Talk Exp"/>
              <a:cs typeface="Arial"/>
            </a:endParaRPr>
          </a:p>
        </p:txBody>
      </p:sp>
      <p:sp>
        <p:nvSpPr>
          <p:cNvPr id="13" name="Smartphone Speaker Awareness">
            <a:extLst>
              <a:ext uri="{FF2B5EF4-FFF2-40B4-BE49-F238E27FC236}">
                <a16:creationId xmlns:a16="http://schemas.microsoft.com/office/drawing/2014/main" id="{64182443-899F-1E37-CE8C-1E150152663D}"/>
              </a:ext>
            </a:extLst>
          </p:cNvPr>
          <p:cNvSpPr txBox="1">
            <a:spLocks/>
          </p:cNvSpPr>
          <p:nvPr/>
        </p:nvSpPr>
        <p:spPr>
          <a:xfrm>
            <a:off x="1265498" y="950473"/>
            <a:ext cx="9661005" cy="39159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t">
            <a:no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0A5D96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1pPr>
            <a:lvl2pPr marL="0" marR="0" indent="228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457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685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9144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11430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1371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1600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1828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1400" kern="0">
                <a:solidFill>
                  <a:srgbClr val="FFFFFF"/>
                </a:solidFill>
                <a:latin typeface="ZT Talk Exp" pitchFamily="2" charset="77"/>
                <a:cs typeface="Arial" panose="020B0604020202020204" pitchFamily="34" charset="0"/>
              </a:rPr>
              <a:t>% listened to AM/FM/DAB+ radio stations online and/or music streaming services in last week</a:t>
            </a:r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2AA78F62-A6F3-78B4-896E-4130E31A872C}"/>
              </a:ext>
            </a:extLst>
          </p:cNvPr>
          <p:cNvSpPr txBox="1">
            <a:spLocks/>
          </p:cNvSpPr>
          <p:nvPr/>
        </p:nvSpPr>
        <p:spPr>
          <a:xfrm>
            <a:off x="2671097" y="5893893"/>
            <a:ext cx="7211812" cy="75892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1pPr>
            <a:lvl2pPr marL="0" marR="0" indent="857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2pPr>
            <a:lvl3pPr marL="0" marR="0" indent="1714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3pPr>
            <a:lvl4pPr marL="0" marR="0" indent="2571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4pPr>
            <a:lvl5pPr marL="0" marR="0" indent="3429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5pPr>
            <a:lvl6pPr marL="0" marR="0" indent="4286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5143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6000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6858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defTabSz="410755" hangingPunct="0">
              <a:lnSpc>
                <a:spcPct val="100000"/>
              </a:lnSpc>
              <a:spcBef>
                <a:spcPts val="0"/>
              </a:spcBef>
            </a:pPr>
            <a:r>
              <a:rPr lang="en-US" sz="1067" kern="0">
                <a:solidFill>
                  <a:srgbClr val="FFFFFF"/>
                </a:solidFill>
                <a:latin typeface="ZT Talk Exp"/>
              </a:rPr>
              <a:t>Base: Regional Australian Population 10+</a:t>
            </a:r>
          </a:p>
          <a:p>
            <a:pPr algn="ctr" defTabSz="410755" hangingPunct="0">
              <a:lnSpc>
                <a:spcPct val="100000"/>
              </a:lnSpc>
              <a:spcBef>
                <a:spcPts val="0"/>
              </a:spcBef>
            </a:pPr>
            <a:r>
              <a:rPr lang="en-US" sz="1067" kern="0">
                <a:solidFill>
                  <a:srgbClr val="FFFFFF"/>
                </a:solidFill>
                <a:latin typeface="ZT Talk Exp"/>
              </a:rPr>
              <a:t>NB: Streaming audio listening includes AM/FM radio online and/or music streaming services in last week</a:t>
            </a:r>
            <a:endParaRPr lang="en-US" sz="1600" kern="0">
              <a:solidFill>
                <a:srgbClr val="FFFFFF"/>
              </a:solidFill>
            </a:endParaRPr>
          </a:p>
          <a:p>
            <a:pPr algn="ctr" defTabSz="410755">
              <a:spcBef>
                <a:spcPts val="2000"/>
              </a:spcBef>
            </a:pPr>
            <a:endParaRPr lang="en-US" sz="1067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76404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06F32-BE55-9C90-C2C2-F187A8A55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2" name="Smartphone Ownership">
            <a:extLst>
              <a:ext uri="{FF2B5EF4-FFF2-40B4-BE49-F238E27FC236}">
                <a16:creationId xmlns:a16="http://schemas.microsoft.com/office/drawing/2014/main" id="{367863ED-29EE-2C07-7807-1A16274E20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9755406"/>
              </p:ext>
            </p:extLst>
          </p:nvPr>
        </p:nvGraphicFramePr>
        <p:xfrm>
          <a:off x="856418" y="877520"/>
          <a:ext cx="10479164" cy="4851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Smartphone Speaker Awareness">
            <a:extLst>
              <a:ext uri="{FF2B5EF4-FFF2-40B4-BE49-F238E27FC236}">
                <a16:creationId xmlns:a16="http://schemas.microsoft.com/office/drawing/2014/main" id="{2052D4B6-E576-7531-6F90-3ABC9A0C81DC}"/>
              </a:ext>
            </a:extLst>
          </p:cNvPr>
          <p:cNvSpPr txBox="1">
            <a:spLocks/>
          </p:cNvSpPr>
          <p:nvPr/>
        </p:nvSpPr>
        <p:spPr>
          <a:xfrm>
            <a:off x="487365" y="376020"/>
            <a:ext cx="11180836" cy="5744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ZT Talk Exp" pitchFamily="2" charset="77"/>
                <a:ea typeface="+mn-ea"/>
                <a:cs typeface="Arial" panose="020B0604020202020204" pitchFamily="34" charset="0"/>
                <a:sym typeface="Montserrat Medium"/>
              </a:defRPr>
            </a:lvl1pPr>
            <a:lvl2pPr marL="0" marR="0" indent="857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1714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2571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3429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4286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5143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6000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6858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3733" kern="0">
                <a:latin typeface="ZT Talk Exp"/>
                <a:cs typeface="Arial"/>
              </a:rPr>
              <a:t>Regional Live Streaming Radio: Past Week</a:t>
            </a:r>
            <a:endParaRPr lang="en-AU" sz="2133" kern="0">
              <a:solidFill>
                <a:srgbClr val="33BEF2"/>
              </a:solidFill>
              <a:latin typeface="ZT Talk Exp"/>
              <a:cs typeface="Arial"/>
            </a:endParaRPr>
          </a:p>
        </p:txBody>
      </p:sp>
      <p:sp>
        <p:nvSpPr>
          <p:cNvPr id="13" name="Smartphone Speaker Awareness">
            <a:extLst>
              <a:ext uri="{FF2B5EF4-FFF2-40B4-BE49-F238E27FC236}">
                <a16:creationId xmlns:a16="http://schemas.microsoft.com/office/drawing/2014/main" id="{8448C5EE-8412-6D2D-D0E6-76E752473E1B}"/>
              </a:ext>
            </a:extLst>
          </p:cNvPr>
          <p:cNvSpPr txBox="1">
            <a:spLocks/>
          </p:cNvSpPr>
          <p:nvPr/>
        </p:nvSpPr>
        <p:spPr>
          <a:xfrm>
            <a:off x="1265498" y="950473"/>
            <a:ext cx="9661005" cy="39159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t">
            <a:no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0A5D96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1pPr>
            <a:lvl2pPr marL="0" marR="0" indent="228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457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685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9144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11430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1371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1600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1828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1400" kern="0">
                <a:solidFill>
                  <a:srgbClr val="FFFFFF"/>
                </a:solidFill>
                <a:latin typeface="ZT Talk Exp" pitchFamily="2" charset="77"/>
                <a:cs typeface="Arial" panose="020B0604020202020204" pitchFamily="34" charset="0"/>
              </a:rPr>
              <a:t>% listened to AM/FM/DAB+ online in last week</a:t>
            </a:r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44A30FB4-154E-A71D-8087-C1FEA66A8B05}"/>
              </a:ext>
            </a:extLst>
          </p:cNvPr>
          <p:cNvSpPr txBox="1">
            <a:spLocks/>
          </p:cNvSpPr>
          <p:nvPr/>
        </p:nvSpPr>
        <p:spPr>
          <a:xfrm>
            <a:off x="2671097" y="5893893"/>
            <a:ext cx="7211812" cy="1642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1pPr>
            <a:lvl2pPr marL="0" marR="0" indent="857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2pPr>
            <a:lvl3pPr marL="0" marR="0" indent="1714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3pPr>
            <a:lvl4pPr marL="0" marR="0" indent="2571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4pPr>
            <a:lvl5pPr marL="0" marR="0" indent="3429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5pPr>
            <a:lvl6pPr marL="0" marR="0" indent="4286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5143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6000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6858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defTabSz="410755" hangingPunct="0">
              <a:lnSpc>
                <a:spcPct val="100000"/>
              </a:lnSpc>
              <a:spcBef>
                <a:spcPts val="0"/>
              </a:spcBef>
            </a:pPr>
            <a:r>
              <a:rPr lang="en-US" sz="1067" kern="0">
                <a:solidFill>
                  <a:srgbClr val="FFFFFF"/>
                </a:solidFill>
                <a:latin typeface="ZT Talk Exp"/>
              </a:rPr>
              <a:t>Base: Regional Australian Population 10+</a:t>
            </a:r>
          </a:p>
        </p:txBody>
      </p:sp>
    </p:spTree>
    <p:extLst>
      <p:ext uri="{BB962C8B-B14F-4D97-AF65-F5344CB8AC3E}">
        <p14:creationId xmlns:p14="http://schemas.microsoft.com/office/powerpoint/2010/main" val="168320401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B96C8-A305-A7DA-9743-B281D125E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2" name="Smartphone Ownership">
            <a:extLst>
              <a:ext uri="{FF2B5EF4-FFF2-40B4-BE49-F238E27FC236}">
                <a16:creationId xmlns:a16="http://schemas.microsoft.com/office/drawing/2014/main" id="{E11EC98C-CDDF-290F-128A-8C26EB8704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8856562"/>
              </p:ext>
            </p:extLst>
          </p:nvPr>
        </p:nvGraphicFramePr>
        <p:xfrm>
          <a:off x="856418" y="877520"/>
          <a:ext cx="10479164" cy="4851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Smartphone Speaker Awareness">
            <a:extLst>
              <a:ext uri="{FF2B5EF4-FFF2-40B4-BE49-F238E27FC236}">
                <a16:creationId xmlns:a16="http://schemas.microsoft.com/office/drawing/2014/main" id="{B5E9CCC2-2D93-DF71-7294-65A7574A1741}"/>
              </a:ext>
            </a:extLst>
          </p:cNvPr>
          <p:cNvSpPr txBox="1">
            <a:spLocks/>
          </p:cNvSpPr>
          <p:nvPr/>
        </p:nvSpPr>
        <p:spPr>
          <a:xfrm>
            <a:off x="487365" y="376020"/>
            <a:ext cx="11180836" cy="5744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ZT Talk Exp" pitchFamily="2" charset="77"/>
                <a:ea typeface="+mn-ea"/>
                <a:cs typeface="Arial" panose="020B0604020202020204" pitchFamily="34" charset="0"/>
                <a:sym typeface="Montserrat Medium"/>
              </a:defRPr>
            </a:lvl1pPr>
            <a:lvl2pPr marL="0" marR="0" indent="857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1714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2571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3429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4286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5143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6000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6858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3733" kern="0">
                <a:latin typeface="ZT Talk Exp"/>
                <a:cs typeface="Arial"/>
              </a:rPr>
              <a:t>Regional In-Car Streaming Radio: Past Month</a:t>
            </a:r>
            <a:endParaRPr lang="en-AU" sz="2133" kern="0">
              <a:solidFill>
                <a:srgbClr val="33BEF2"/>
              </a:solidFill>
              <a:latin typeface="ZT Talk Exp"/>
              <a:cs typeface="Arial"/>
            </a:endParaRPr>
          </a:p>
        </p:txBody>
      </p:sp>
      <p:sp>
        <p:nvSpPr>
          <p:cNvPr id="13" name="Smartphone Speaker Awareness">
            <a:extLst>
              <a:ext uri="{FF2B5EF4-FFF2-40B4-BE49-F238E27FC236}">
                <a16:creationId xmlns:a16="http://schemas.microsoft.com/office/drawing/2014/main" id="{59E4BB90-9929-6FE4-8387-B91113D622D4}"/>
              </a:ext>
            </a:extLst>
          </p:cNvPr>
          <p:cNvSpPr txBox="1">
            <a:spLocks/>
          </p:cNvSpPr>
          <p:nvPr/>
        </p:nvSpPr>
        <p:spPr>
          <a:xfrm>
            <a:off x="1265498" y="950473"/>
            <a:ext cx="9661005" cy="39159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t">
            <a:no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0A5D96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1pPr>
            <a:lvl2pPr marL="0" marR="0" indent="228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457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685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9144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11430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1371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1600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1828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1400" kern="0">
                <a:solidFill>
                  <a:srgbClr val="FFFFFF"/>
                </a:solidFill>
                <a:latin typeface="ZT Talk Exp" pitchFamily="2" charset="77"/>
                <a:cs typeface="Arial" panose="020B0604020202020204" pitchFamily="34" charset="0"/>
              </a:rPr>
              <a:t>% listened to streaming radio in-car in past month</a:t>
            </a:r>
          </a:p>
        </p:txBody>
      </p:sp>
      <p:sp>
        <p:nvSpPr>
          <p:cNvPr id="2" name="Content Placeholder 14">
            <a:extLst>
              <a:ext uri="{FF2B5EF4-FFF2-40B4-BE49-F238E27FC236}">
                <a16:creationId xmlns:a16="http://schemas.microsoft.com/office/drawing/2014/main" id="{BB23A666-4243-DB1A-1906-EEA7C055B25B}"/>
              </a:ext>
            </a:extLst>
          </p:cNvPr>
          <p:cNvSpPr txBox="1">
            <a:spLocks/>
          </p:cNvSpPr>
          <p:nvPr/>
        </p:nvSpPr>
        <p:spPr>
          <a:xfrm>
            <a:off x="3336115" y="5981401"/>
            <a:ext cx="5483336" cy="79175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1pPr>
            <a:lvl2pPr marL="0" marR="0" indent="857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2pPr>
            <a:lvl3pPr marL="0" marR="0" indent="1714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3pPr>
            <a:lvl4pPr marL="0" marR="0" indent="2571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4pPr>
            <a:lvl5pPr marL="0" marR="0" indent="3429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5pPr>
            <a:lvl6pPr marL="0" marR="0" indent="4286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5143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6000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6858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defTabSz="410755" hangingPunct="0">
              <a:spcBef>
                <a:spcPts val="2000"/>
              </a:spcBef>
            </a:pPr>
            <a:r>
              <a:rPr lang="en-US" sz="1067" kern="0">
                <a:solidFill>
                  <a:srgbClr val="FFFFFF"/>
                </a:solidFill>
                <a:latin typeface="ZT Talk Exp"/>
              </a:rPr>
              <a:t>Base: Regional Australian Population 18+ &amp; driven/ridden in-car past month &amp; listened to any audio in-car</a:t>
            </a:r>
            <a:endParaRPr lang="en-US" sz="1600" kern="0">
              <a:solidFill>
                <a:srgbClr val="FFFFFF"/>
              </a:solidFill>
            </a:endParaRPr>
          </a:p>
          <a:p>
            <a:pPr algn="ctr" defTabSz="410755">
              <a:spcBef>
                <a:spcPts val="2000"/>
              </a:spcBef>
            </a:pPr>
            <a:endParaRPr lang="en-US" sz="1067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4927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428D0-1055-39FF-671B-3C7937E4F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2" name="Smartphone Ownership">
            <a:extLst>
              <a:ext uri="{FF2B5EF4-FFF2-40B4-BE49-F238E27FC236}">
                <a16:creationId xmlns:a16="http://schemas.microsoft.com/office/drawing/2014/main" id="{38B0848F-1273-CF7E-50FA-18A98503C6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5630240"/>
              </p:ext>
            </p:extLst>
          </p:nvPr>
        </p:nvGraphicFramePr>
        <p:xfrm>
          <a:off x="856418" y="877520"/>
          <a:ext cx="10479164" cy="4851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Smartphone Speaker Awareness">
            <a:extLst>
              <a:ext uri="{FF2B5EF4-FFF2-40B4-BE49-F238E27FC236}">
                <a16:creationId xmlns:a16="http://schemas.microsoft.com/office/drawing/2014/main" id="{627B4839-E27E-8AAE-C289-D45E2A11B310}"/>
              </a:ext>
            </a:extLst>
          </p:cNvPr>
          <p:cNvSpPr txBox="1">
            <a:spLocks/>
          </p:cNvSpPr>
          <p:nvPr/>
        </p:nvSpPr>
        <p:spPr>
          <a:xfrm>
            <a:off x="487365" y="376020"/>
            <a:ext cx="11180836" cy="5744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ZT Talk Exp" pitchFamily="2" charset="77"/>
                <a:ea typeface="+mn-ea"/>
                <a:cs typeface="Arial" panose="020B0604020202020204" pitchFamily="34" charset="0"/>
                <a:sym typeface="Montserrat Medium"/>
              </a:defRPr>
            </a:lvl1pPr>
            <a:lvl2pPr marL="0" marR="0" indent="857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1714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2571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3429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4286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5143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6000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6858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3733" kern="0">
                <a:latin typeface="ZT Talk Exp"/>
                <a:cs typeface="Arial"/>
              </a:rPr>
              <a:t>Regional Podcast Listening: Past Month</a:t>
            </a:r>
            <a:endParaRPr lang="en-AU" sz="2133" kern="0">
              <a:solidFill>
                <a:srgbClr val="33BEF2"/>
              </a:solidFill>
              <a:latin typeface="ZT Talk Exp"/>
              <a:cs typeface="Arial"/>
            </a:endParaRPr>
          </a:p>
        </p:txBody>
      </p:sp>
      <p:sp>
        <p:nvSpPr>
          <p:cNvPr id="13" name="Smartphone Speaker Awareness">
            <a:extLst>
              <a:ext uri="{FF2B5EF4-FFF2-40B4-BE49-F238E27FC236}">
                <a16:creationId xmlns:a16="http://schemas.microsoft.com/office/drawing/2014/main" id="{BB22D344-F87E-9FC4-991C-E5C27E4FDBAB}"/>
              </a:ext>
            </a:extLst>
          </p:cNvPr>
          <p:cNvSpPr txBox="1">
            <a:spLocks/>
          </p:cNvSpPr>
          <p:nvPr/>
        </p:nvSpPr>
        <p:spPr>
          <a:xfrm>
            <a:off x="1265498" y="950473"/>
            <a:ext cx="9661005" cy="39159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t">
            <a:no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0A5D96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1pPr>
            <a:lvl2pPr marL="0" marR="0" indent="228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457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685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9144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11430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1371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1600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1828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1400" kern="0">
                <a:solidFill>
                  <a:srgbClr val="FFFFFF"/>
                </a:solidFill>
                <a:latin typeface="ZT Talk Exp" pitchFamily="2" charset="77"/>
                <a:cs typeface="Arial" panose="020B0604020202020204" pitchFamily="34" charset="0"/>
              </a:rPr>
              <a:t>% listened to podcast in last month (audio only)</a:t>
            </a:r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60DD50EF-6731-64B1-C1ED-72D484C68AF1}"/>
              </a:ext>
            </a:extLst>
          </p:cNvPr>
          <p:cNvSpPr txBox="1">
            <a:spLocks/>
          </p:cNvSpPr>
          <p:nvPr/>
        </p:nvSpPr>
        <p:spPr>
          <a:xfrm>
            <a:off x="2471877" y="5907527"/>
            <a:ext cx="7211812" cy="84093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1pPr>
            <a:lvl2pPr marL="0" marR="0" indent="857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2pPr>
            <a:lvl3pPr marL="0" marR="0" indent="1714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3pPr>
            <a:lvl4pPr marL="0" marR="0" indent="2571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4pPr>
            <a:lvl5pPr marL="0" marR="0" indent="3429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5pPr>
            <a:lvl6pPr marL="0" marR="0" indent="4286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5143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6000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6858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defTabSz="410755" hangingPunct="0">
              <a:lnSpc>
                <a:spcPct val="100000"/>
              </a:lnSpc>
              <a:spcBef>
                <a:spcPts val="0"/>
              </a:spcBef>
            </a:pPr>
            <a:r>
              <a:rPr lang="en-US" sz="1067" kern="0">
                <a:solidFill>
                  <a:srgbClr val="FFFFFF"/>
                </a:solidFill>
                <a:latin typeface="ZT Talk Exp"/>
              </a:rPr>
              <a:t>Base: Regional Australian Population 10+</a:t>
            </a:r>
          </a:p>
          <a:p>
            <a:pPr algn="ctr" defTabSz="410755" hangingPunct="0">
              <a:lnSpc>
                <a:spcPct val="100000"/>
              </a:lnSpc>
              <a:spcBef>
                <a:spcPts val="0"/>
              </a:spcBef>
            </a:pPr>
            <a:endParaRPr lang="en-US" sz="1600" kern="0">
              <a:solidFill>
                <a:srgbClr val="FFFFFF"/>
              </a:solidFill>
            </a:endParaRPr>
          </a:p>
          <a:p>
            <a:pPr algn="ctr" defTabSz="410755">
              <a:spcBef>
                <a:spcPts val="2000"/>
              </a:spcBef>
            </a:pPr>
            <a:endParaRPr lang="en-US" sz="1067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95176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A974F-4D98-E249-FD10-E84420712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2" name="Smartphone Ownership">
            <a:extLst>
              <a:ext uri="{FF2B5EF4-FFF2-40B4-BE49-F238E27FC236}">
                <a16:creationId xmlns:a16="http://schemas.microsoft.com/office/drawing/2014/main" id="{2128C04E-2AB5-7A33-7D1B-598F7199AE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5827832"/>
              </p:ext>
            </p:extLst>
          </p:nvPr>
        </p:nvGraphicFramePr>
        <p:xfrm>
          <a:off x="856418" y="877520"/>
          <a:ext cx="10479164" cy="4851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Smartphone Speaker Awareness">
            <a:extLst>
              <a:ext uri="{FF2B5EF4-FFF2-40B4-BE49-F238E27FC236}">
                <a16:creationId xmlns:a16="http://schemas.microsoft.com/office/drawing/2014/main" id="{B01948C5-13FC-7149-3BC7-D1AC984E90D7}"/>
              </a:ext>
            </a:extLst>
          </p:cNvPr>
          <p:cNvSpPr txBox="1">
            <a:spLocks/>
          </p:cNvSpPr>
          <p:nvPr/>
        </p:nvSpPr>
        <p:spPr>
          <a:xfrm>
            <a:off x="487365" y="376020"/>
            <a:ext cx="11180836" cy="5744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ZT Talk Exp" pitchFamily="2" charset="77"/>
                <a:ea typeface="+mn-ea"/>
                <a:cs typeface="Arial" panose="020B0604020202020204" pitchFamily="34" charset="0"/>
                <a:sym typeface="Montserrat Medium"/>
              </a:defRPr>
            </a:lvl1pPr>
            <a:lvl2pPr marL="0" marR="0" indent="857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1714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2571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3429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4286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5143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6000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6858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3733" kern="0">
                <a:latin typeface="ZT Talk Exp"/>
                <a:cs typeface="Arial"/>
              </a:rPr>
              <a:t>Regional Podcast Consumption: Past Month</a:t>
            </a:r>
            <a:endParaRPr lang="en-AU" sz="2133" kern="0">
              <a:solidFill>
                <a:srgbClr val="33BEF2"/>
              </a:solidFill>
              <a:latin typeface="ZT Talk Exp"/>
              <a:cs typeface="Arial"/>
            </a:endParaRPr>
          </a:p>
        </p:txBody>
      </p:sp>
      <p:sp>
        <p:nvSpPr>
          <p:cNvPr id="13" name="Smartphone Speaker Awareness">
            <a:extLst>
              <a:ext uri="{FF2B5EF4-FFF2-40B4-BE49-F238E27FC236}">
                <a16:creationId xmlns:a16="http://schemas.microsoft.com/office/drawing/2014/main" id="{7BFA6733-C470-9499-1575-0ADD770C5B47}"/>
              </a:ext>
            </a:extLst>
          </p:cNvPr>
          <p:cNvSpPr txBox="1">
            <a:spLocks/>
          </p:cNvSpPr>
          <p:nvPr/>
        </p:nvSpPr>
        <p:spPr>
          <a:xfrm>
            <a:off x="1265498" y="950473"/>
            <a:ext cx="9661005" cy="39159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t">
            <a:no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0A5D96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1pPr>
            <a:lvl2pPr marL="0" marR="0" indent="228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457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685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9144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11430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1371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1600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1828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1400" kern="0">
                <a:solidFill>
                  <a:srgbClr val="FFFFFF"/>
                </a:solidFill>
                <a:latin typeface="ZT Talk Exp" pitchFamily="2" charset="77"/>
                <a:cs typeface="Arial" panose="020B0604020202020204" pitchFamily="34" charset="0"/>
              </a:rPr>
              <a:t>% listened to/watched podcast in last month (audio &amp; video)</a:t>
            </a:r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5930401B-10F2-CA04-435E-4B9CCEB143CD}"/>
              </a:ext>
            </a:extLst>
          </p:cNvPr>
          <p:cNvSpPr txBox="1">
            <a:spLocks/>
          </p:cNvSpPr>
          <p:nvPr/>
        </p:nvSpPr>
        <p:spPr>
          <a:xfrm>
            <a:off x="2424209" y="5939613"/>
            <a:ext cx="7211812" cy="84093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1pPr>
            <a:lvl2pPr marL="0" marR="0" indent="857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2pPr>
            <a:lvl3pPr marL="0" marR="0" indent="1714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3pPr>
            <a:lvl4pPr marL="0" marR="0" indent="2571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4pPr>
            <a:lvl5pPr marL="0" marR="0" indent="3429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5pPr>
            <a:lvl6pPr marL="0" marR="0" indent="4286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5143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6000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6858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defTabSz="410755" hangingPunct="0">
              <a:lnSpc>
                <a:spcPct val="100000"/>
              </a:lnSpc>
              <a:spcBef>
                <a:spcPts val="0"/>
              </a:spcBef>
            </a:pPr>
            <a:r>
              <a:rPr lang="en-US" sz="1067" kern="0">
                <a:solidFill>
                  <a:srgbClr val="FFFFFF"/>
                </a:solidFill>
                <a:latin typeface="ZT Talk Exp"/>
              </a:rPr>
              <a:t>Base: Regional Australian Population 10+</a:t>
            </a:r>
          </a:p>
          <a:p>
            <a:pPr algn="ctr" defTabSz="410755" hangingPunct="0">
              <a:lnSpc>
                <a:spcPct val="100000"/>
              </a:lnSpc>
              <a:spcBef>
                <a:spcPts val="0"/>
              </a:spcBef>
            </a:pPr>
            <a:endParaRPr lang="en-US" sz="1600" kern="0">
              <a:solidFill>
                <a:srgbClr val="FFFFFF"/>
              </a:solidFill>
            </a:endParaRPr>
          </a:p>
          <a:p>
            <a:pPr algn="ctr" defTabSz="410755">
              <a:spcBef>
                <a:spcPts val="2000"/>
              </a:spcBef>
            </a:pPr>
            <a:endParaRPr lang="en-US" sz="1067" kern="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466EA3-09A8-7DDC-CA45-EEE50BE9100F}"/>
              </a:ext>
            </a:extLst>
          </p:cNvPr>
          <p:cNvSpPr txBox="1"/>
          <p:nvPr/>
        </p:nvSpPr>
        <p:spPr>
          <a:xfrm>
            <a:off x="10184661" y="2668006"/>
            <a:ext cx="72413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hangingPunct="1"/>
            <a:r>
              <a:rPr lang="en-AU" sz="1200">
                <a:solidFill>
                  <a:srgbClr val="002060"/>
                </a:solidFill>
              </a:rPr>
              <a:t>Audio &amp; video in 2025</a:t>
            </a:r>
          </a:p>
        </p:txBody>
      </p:sp>
    </p:spTree>
    <p:extLst>
      <p:ext uri="{BB962C8B-B14F-4D97-AF65-F5344CB8AC3E}">
        <p14:creationId xmlns:p14="http://schemas.microsoft.com/office/powerpoint/2010/main" val="943628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6A045-9F41-FE53-D083-308A50555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6349"/>
            <a:ext cx="10515600" cy="61555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AU" sz="3600"/>
              <a:t>Overview and Methodology</a:t>
            </a:r>
            <a:endParaRPr lang="en-US" sz="36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4B8B1C-75FD-2D37-24C7-4720D80B86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713831"/>
            <a:ext cx="10735937" cy="4183289"/>
          </a:xfrm>
          <a:prstGeom prst="rect">
            <a:avLst/>
          </a:prstGeom>
        </p:spPr>
        <p:txBody>
          <a:bodyPr vert="horz" lIns="45720" tIns="22860" rIns="45720" bIns="22860" rtlCol="0" anchor="t">
            <a:normAutofit/>
          </a:bodyPr>
          <a:lstStyle/>
          <a:p>
            <a:r>
              <a:rPr lang="en-AU" sz="1600">
                <a:solidFill>
                  <a:srgbClr val="FFFFFF"/>
                </a:solidFill>
                <a:latin typeface="ZT Talk Exp"/>
                <a:ea typeface="+mn-ea"/>
                <a:cs typeface="Arial"/>
              </a:rPr>
              <a:t>The Infinite Dial Australia 2025 explores Australians’ audio consumption across AM/FM, DAB+, and </a:t>
            </a:r>
            <a:r>
              <a:rPr lang="en-AU" sz="1600">
                <a:solidFill>
                  <a:srgbClr val="FFFFFF"/>
                </a:solidFill>
                <a:latin typeface="ZT Talk Exp"/>
                <a:ea typeface="+mn-ea"/>
                <a:cs typeface="Arial"/>
                <a:sym typeface="Montserrat Medium"/>
              </a:rPr>
              <a:t>digital</a:t>
            </a:r>
            <a:r>
              <a:rPr lang="en-AU" sz="1600">
                <a:solidFill>
                  <a:srgbClr val="FFFFFF"/>
                </a:solidFill>
                <a:latin typeface="ZT Talk Exp"/>
                <a:ea typeface="+mn-ea"/>
                <a:cs typeface="Arial"/>
              </a:rPr>
              <a:t> platforms, alongside broader trends in online media usage and technology adoption.</a:t>
            </a:r>
          </a:p>
          <a:p>
            <a:r>
              <a:rPr lang="en-AU" sz="1600">
                <a:solidFill>
                  <a:srgbClr val="FFFFFF"/>
                </a:solidFill>
                <a:latin typeface="ZT Talk Exp"/>
                <a:ea typeface="+mn-ea"/>
                <a:cs typeface="Arial"/>
              </a:rPr>
              <a:t>Now in its ninth year, the study is modelled on Edison Research’s U.S. Infinite Dial (est. 1998), the longest-running study of digital media behaviour globally.</a:t>
            </a:r>
          </a:p>
          <a:p>
            <a:r>
              <a:rPr lang="en-AU" sz="1600">
                <a:solidFill>
                  <a:srgbClr val="FFFFFF"/>
                </a:solidFill>
                <a:latin typeface="ZT Talk Exp"/>
                <a:ea typeface="+mn-ea"/>
                <a:cs typeface="Arial"/>
              </a:rPr>
              <a:t>Enables direct comparisons across Australia, New Zealand, UK and the U.S.</a:t>
            </a:r>
          </a:p>
          <a:p>
            <a:r>
              <a:rPr lang="en-AU" sz="1600">
                <a:solidFill>
                  <a:srgbClr val="FFFFFF"/>
                </a:solidFill>
                <a:latin typeface="ZT Talk Exp"/>
                <a:ea typeface="+mn-ea"/>
                <a:cs typeface="Arial"/>
              </a:rPr>
              <a:t>National survey of 1,543 Australians aged 10+, conducted in Q1 2025 (fieldwork 25 March – 21 April 2025).</a:t>
            </a:r>
            <a:br>
              <a:rPr lang="en-AU" sz="1600">
                <a:solidFill>
                  <a:srgbClr val="FFFFFF"/>
                </a:solidFill>
                <a:latin typeface="ZT Talk Exp"/>
                <a:ea typeface="+mn-ea"/>
                <a:cs typeface="Arial"/>
              </a:rPr>
            </a:br>
            <a:r>
              <a:rPr lang="en-AU" sz="1600">
                <a:solidFill>
                  <a:srgbClr val="FFFFFF"/>
                </a:solidFill>
                <a:latin typeface="ZT Talk Exp"/>
                <a:ea typeface="+mn-ea"/>
                <a:cs typeface="Arial"/>
              </a:rPr>
              <a:t>-  1,240 interviews online | 303 interviews via telephone.</a:t>
            </a:r>
            <a:endParaRPr lang="en-AU" sz="1600">
              <a:solidFill>
                <a:srgbClr val="FFFFFF"/>
              </a:solidFill>
              <a:latin typeface="ZT Talk Exp"/>
              <a:cs typeface="Arial"/>
            </a:endParaRPr>
          </a:p>
          <a:p>
            <a:r>
              <a:rPr lang="en-AU" sz="1600">
                <a:solidFill>
                  <a:srgbClr val="FFFFFF"/>
                </a:solidFill>
                <a:latin typeface="ZT Talk Exp"/>
                <a:ea typeface="+mn-ea"/>
                <a:cs typeface="Arial"/>
              </a:rPr>
              <a:t>Data weighted to national 10+ population figures.</a:t>
            </a:r>
          </a:p>
          <a:p>
            <a:endParaRPr lang="en-US" sz="700">
              <a:solidFill>
                <a:srgbClr val="E0E0E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2809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1DBEF-6AF1-0369-B0CE-63EF2AE03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2" name="Smartphone Ownership">
            <a:extLst>
              <a:ext uri="{FF2B5EF4-FFF2-40B4-BE49-F238E27FC236}">
                <a16:creationId xmlns:a16="http://schemas.microsoft.com/office/drawing/2014/main" id="{C62CCEA0-B3F3-28AC-673F-9CF32C3B91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4000224"/>
              </p:ext>
            </p:extLst>
          </p:nvPr>
        </p:nvGraphicFramePr>
        <p:xfrm>
          <a:off x="856418" y="877520"/>
          <a:ext cx="10479164" cy="4851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Smartphone Speaker Awareness">
            <a:extLst>
              <a:ext uri="{FF2B5EF4-FFF2-40B4-BE49-F238E27FC236}">
                <a16:creationId xmlns:a16="http://schemas.microsoft.com/office/drawing/2014/main" id="{E1E3C0C9-56DA-8042-A4CB-585A3D0ED7B0}"/>
              </a:ext>
            </a:extLst>
          </p:cNvPr>
          <p:cNvSpPr txBox="1">
            <a:spLocks/>
          </p:cNvSpPr>
          <p:nvPr/>
        </p:nvSpPr>
        <p:spPr>
          <a:xfrm>
            <a:off x="487365" y="376020"/>
            <a:ext cx="11180836" cy="5744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ZT Talk Exp" pitchFamily="2" charset="77"/>
                <a:ea typeface="+mn-ea"/>
                <a:cs typeface="Arial" panose="020B0604020202020204" pitchFamily="34" charset="0"/>
                <a:sym typeface="Montserrat Medium"/>
              </a:defRPr>
            </a:lvl1pPr>
            <a:lvl2pPr marL="0" marR="0" indent="857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1714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2571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3429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4286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5143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6000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6858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3733" kern="0">
                <a:latin typeface="ZT Talk Exp"/>
                <a:cs typeface="Arial"/>
              </a:rPr>
              <a:t>Regional Podcast Listening: Past Week</a:t>
            </a:r>
            <a:endParaRPr lang="en-AU" sz="2133" kern="0">
              <a:solidFill>
                <a:srgbClr val="33BEF2"/>
              </a:solidFill>
              <a:latin typeface="ZT Talk Exp"/>
              <a:cs typeface="Arial"/>
            </a:endParaRPr>
          </a:p>
        </p:txBody>
      </p:sp>
      <p:sp>
        <p:nvSpPr>
          <p:cNvPr id="13" name="Smartphone Speaker Awareness">
            <a:extLst>
              <a:ext uri="{FF2B5EF4-FFF2-40B4-BE49-F238E27FC236}">
                <a16:creationId xmlns:a16="http://schemas.microsoft.com/office/drawing/2014/main" id="{BB140B78-82FA-711A-9CE7-E6EE434D7F70}"/>
              </a:ext>
            </a:extLst>
          </p:cNvPr>
          <p:cNvSpPr txBox="1">
            <a:spLocks/>
          </p:cNvSpPr>
          <p:nvPr/>
        </p:nvSpPr>
        <p:spPr>
          <a:xfrm>
            <a:off x="1265498" y="950473"/>
            <a:ext cx="9661005" cy="39159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t">
            <a:no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0A5D96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1pPr>
            <a:lvl2pPr marL="0" marR="0" indent="228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457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685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9144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11430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1371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1600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1828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1400" kern="0">
                <a:solidFill>
                  <a:srgbClr val="FFFFFF"/>
                </a:solidFill>
                <a:latin typeface="ZT Talk Exp" pitchFamily="2" charset="77"/>
                <a:cs typeface="Arial" panose="020B0604020202020204" pitchFamily="34" charset="0"/>
              </a:rPr>
              <a:t>% listened to podcast in last week (audio only)</a:t>
            </a:r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CA24CC41-4294-FA23-2917-A9617EE84EC5}"/>
              </a:ext>
            </a:extLst>
          </p:cNvPr>
          <p:cNvSpPr txBox="1">
            <a:spLocks/>
          </p:cNvSpPr>
          <p:nvPr/>
        </p:nvSpPr>
        <p:spPr>
          <a:xfrm>
            <a:off x="2471877" y="5907527"/>
            <a:ext cx="7211812" cy="84093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1pPr>
            <a:lvl2pPr marL="0" marR="0" indent="857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2pPr>
            <a:lvl3pPr marL="0" marR="0" indent="1714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3pPr>
            <a:lvl4pPr marL="0" marR="0" indent="2571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4pPr>
            <a:lvl5pPr marL="0" marR="0" indent="3429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5pPr>
            <a:lvl6pPr marL="0" marR="0" indent="4286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5143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6000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6858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defTabSz="410755" hangingPunct="0">
              <a:lnSpc>
                <a:spcPct val="100000"/>
              </a:lnSpc>
              <a:spcBef>
                <a:spcPts val="0"/>
              </a:spcBef>
            </a:pPr>
            <a:r>
              <a:rPr lang="en-US" sz="1067" kern="0">
                <a:solidFill>
                  <a:srgbClr val="FFFFFF"/>
                </a:solidFill>
                <a:latin typeface="ZT Talk Exp"/>
              </a:rPr>
              <a:t>Base: Regional Australian Population 10+</a:t>
            </a:r>
          </a:p>
          <a:p>
            <a:pPr algn="ctr" defTabSz="410755" hangingPunct="0">
              <a:lnSpc>
                <a:spcPct val="100000"/>
              </a:lnSpc>
              <a:spcBef>
                <a:spcPts val="0"/>
              </a:spcBef>
            </a:pPr>
            <a:endParaRPr lang="en-US" sz="1600" kern="0">
              <a:solidFill>
                <a:srgbClr val="FFFFFF"/>
              </a:solidFill>
            </a:endParaRPr>
          </a:p>
          <a:p>
            <a:pPr algn="ctr" defTabSz="410755">
              <a:spcBef>
                <a:spcPts val="2000"/>
              </a:spcBef>
            </a:pPr>
            <a:endParaRPr lang="en-US" sz="1067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11830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CF584-5175-82CC-ACDB-5A8BA121B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0FDB0-6FA4-76DF-6456-0A96C7781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59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AU" sz="3600"/>
              <a:t>Channel Definitions</a:t>
            </a:r>
            <a:endParaRPr lang="en-US" sz="360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1AB3772-BA14-CFBB-0462-E1195A11C8CF}"/>
              </a:ext>
            </a:extLst>
          </p:cNvPr>
          <p:cNvGraphicFramePr>
            <a:graphicFrameLocks noGrp="1"/>
          </p:cNvGraphicFramePr>
          <p:nvPr/>
        </p:nvGraphicFramePr>
        <p:xfrm>
          <a:off x="1640040" y="1545101"/>
          <a:ext cx="8317562" cy="34352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381249">
                  <a:extLst>
                    <a:ext uri="{9D8B030D-6E8A-4147-A177-3AD203B41FA5}">
                      <a16:colId xmlns:a16="http://schemas.microsoft.com/office/drawing/2014/main" val="723097128"/>
                    </a:ext>
                  </a:extLst>
                </a:gridCol>
                <a:gridCol w="5936313">
                  <a:extLst>
                    <a:ext uri="{9D8B030D-6E8A-4147-A177-3AD203B41FA5}">
                      <a16:colId xmlns:a16="http://schemas.microsoft.com/office/drawing/2014/main" val="1982041895"/>
                    </a:ext>
                  </a:extLst>
                </a:gridCol>
              </a:tblGrid>
              <a:tr h="430584">
                <a:tc>
                  <a:txBody>
                    <a:bodyPr/>
                    <a:lstStyle/>
                    <a:p>
                      <a:pPr algn="l" fontAlgn="ctr"/>
                      <a:r>
                        <a:rPr lang="en-AU" sz="1100" u="none" strike="noStrike">
                          <a:effectLst/>
                        </a:rPr>
                        <a:t>Total Audio</a:t>
                      </a:r>
                      <a:endParaRPr lang="en-A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All Broadcast &amp; Streaming Radio, Ad Supported and Subscription Music platforms and Podcasting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0" marT="0" marB="0" anchor="ctr"/>
                </a:tc>
                <a:extLst>
                  <a:ext uri="{0D108BD9-81ED-4DB2-BD59-A6C34878D82A}">
                    <a16:rowId xmlns:a16="http://schemas.microsoft.com/office/drawing/2014/main" val="3868391268"/>
                  </a:ext>
                </a:extLst>
              </a:tr>
              <a:tr h="418624">
                <a:tc>
                  <a:txBody>
                    <a:bodyPr/>
                    <a:lstStyle/>
                    <a:p>
                      <a:pPr algn="l" fontAlgn="ctr"/>
                      <a:r>
                        <a:rPr lang="en-AU" sz="1100" u="none" strike="noStrike">
                          <a:effectLst/>
                        </a:rPr>
                        <a:t>Total Radio</a:t>
                      </a:r>
                      <a:endParaRPr lang="en-A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All Broadcast and Streaming radio available on any device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0" marT="0" marB="0" anchor="ctr"/>
                </a:tc>
                <a:extLst>
                  <a:ext uri="{0D108BD9-81ED-4DB2-BD59-A6C34878D82A}">
                    <a16:rowId xmlns:a16="http://schemas.microsoft.com/office/drawing/2014/main" val="2274670684"/>
                  </a:ext>
                </a:extLst>
              </a:tr>
              <a:tr h="418624">
                <a:tc>
                  <a:txBody>
                    <a:bodyPr/>
                    <a:lstStyle/>
                    <a:p>
                      <a:pPr algn="l" fontAlgn="ctr"/>
                      <a:r>
                        <a:rPr lang="en-AU" sz="1100" u="none" strike="noStrike">
                          <a:effectLst/>
                        </a:rPr>
                        <a:t>Broadcast Radio</a:t>
                      </a:r>
                      <a:endParaRPr lang="en-A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Live radio listened to on AM, FM and DAB+ devices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0" marT="0" marB="0" anchor="ctr"/>
                </a:tc>
                <a:extLst>
                  <a:ext uri="{0D108BD9-81ED-4DB2-BD59-A6C34878D82A}">
                    <a16:rowId xmlns:a16="http://schemas.microsoft.com/office/drawing/2014/main" val="1603901394"/>
                  </a:ext>
                </a:extLst>
              </a:tr>
              <a:tr h="418624">
                <a:tc>
                  <a:txBody>
                    <a:bodyPr/>
                    <a:lstStyle/>
                    <a:p>
                      <a:pPr algn="l" fontAlgn="ctr"/>
                      <a:r>
                        <a:rPr lang="en-AU" sz="1100" u="none" strike="noStrike">
                          <a:effectLst/>
                        </a:rPr>
                        <a:t>Live Streaming Radio</a:t>
                      </a:r>
                      <a:endParaRPr lang="en-A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All Radio delivered online and accessible on connected devices like computers, smartphones and smart speakers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0" marT="0" marB="0" anchor="ctr"/>
                </a:tc>
                <a:extLst>
                  <a:ext uri="{0D108BD9-81ED-4DB2-BD59-A6C34878D82A}">
                    <a16:rowId xmlns:a16="http://schemas.microsoft.com/office/drawing/2014/main" val="2238155547"/>
                  </a:ext>
                </a:extLst>
              </a:tr>
              <a:tr h="418624">
                <a:tc>
                  <a:txBody>
                    <a:bodyPr/>
                    <a:lstStyle/>
                    <a:p>
                      <a:pPr algn="l" fontAlgn="ctr"/>
                      <a:r>
                        <a:rPr lang="en-AU" sz="1100" u="none" strike="noStrike">
                          <a:solidFill>
                            <a:schemeClr val="tx1"/>
                          </a:solidFill>
                          <a:effectLst/>
                        </a:rPr>
                        <a:t>Ad-Supported Music Streaming</a:t>
                      </a:r>
                      <a:endParaRPr lang="en-AU" sz="11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Online music streaming platforms provided free but carry advertising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0" marT="0" marB="0" anchor="ctr"/>
                </a:tc>
                <a:extLst>
                  <a:ext uri="{0D108BD9-81ED-4DB2-BD59-A6C34878D82A}">
                    <a16:rowId xmlns:a16="http://schemas.microsoft.com/office/drawing/2014/main" val="1682004613"/>
                  </a:ext>
                </a:extLst>
              </a:tr>
              <a:tr h="418624">
                <a:tc>
                  <a:txBody>
                    <a:bodyPr/>
                    <a:lstStyle/>
                    <a:p>
                      <a:pPr algn="l" fontAlgn="ctr"/>
                      <a:r>
                        <a:rPr lang="en-AU" sz="1100" u="none" strike="noStrike">
                          <a:effectLst/>
                        </a:rPr>
                        <a:t>Subscription Music Streaming</a:t>
                      </a:r>
                      <a:endParaRPr lang="en-A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Online music streaming platforms; paid and ad-free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0" marT="0" marB="0" anchor="ctr"/>
                </a:tc>
                <a:extLst>
                  <a:ext uri="{0D108BD9-81ED-4DB2-BD59-A6C34878D82A}">
                    <a16:rowId xmlns:a16="http://schemas.microsoft.com/office/drawing/2014/main" val="460746137"/>
                  </a:ext>
                </a:extLst>
              </a:tr>
              <a:tr h="492872">
                <a:tc>
                  <a:txBody>
                    <a:bodyPr/>
                    <a:lstStyle/>
                    <a:p>
                      <a:pPr algn="l" fontAlgn="ctr"/>
                      <a:r>
                        <a:rPr lang="en-AU" sz="1100" u="none" strike="noStrike">
                          <a:effectLst/>
                        </a:rPr>
                        <a:t>Commercial Streaming Audio</a:t>
                      </a:r>
                      <a:endParaRPr lang="en-A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Live Streaming radio and Ad-Supported Music Streaming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0" marT="0" marB="0" anchor="ctr"/>
                </a:tc>
                <a:extLst>
                  <a:ext uri="{0D108BD9-81ED-4DB2-BD59-A6C34878D82A}">
                    <a16:rowId xmlns:a16="http://schemas.microsoft.com/office/drawing/2014/main" val="3160090602"/>
                  </a:ext>
                </a:extLst>
              </a:tr>
              <a:tr h="418624">
                <a:tc>
                  <a:txBody>
                    <a:bodyPr/>
                    <a:lstStyle/>
                    <a:p>
                      <a:pPr algn="l" fontAlgn="ctr"/>
                      <a:r>
                        <a:rPr lang="en-AU" sz="1100" u="none" strike="noStrike">
                          <a:effectLst/>
                        </a:rPr>
                        <a:t>Digital Audio</a:t>
                      </a:r>
                      <a:endParaRPr lang="en-A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Live Streaming radio, Music Streaming &amp; Podcasts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0" marT="0" marB="0" anchor="ctr"/>
                </a:tc>
                <a:extLst>
                  <a:ext uri="{0D108BD9-81ED-4DB2-BD59-A6C34878D82A}">
                    <a16:rowId xmlns:a16="http://schemas.microsoft.com/office/drawing/2014/main" val="310258152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C860276-E873-FFB3-E3F4-2E7D54C0DB3F}"/>
              </a:ext>
            </a:extLst>
          </p:cNvPr>
          <p:cNvSpPr txBox="1"/>
          <p:nvPr/>
        </p:nvSpPr>
        <p:spPr>
          <a:xfrm>
            <a:off x="1640040" y="5232846"/>
            <a:ext cx="3612312" cy="218201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410755" hangingPunct="0">
              <a:lnSpc>
                <a:spcPct val="120000"/>
              </a:lnSpc>
            </a:pPr>
            <a:r>
              <a:rPr lang="en-AU" sz="751" kern="0" cap="all" spc="143">
                <a:solidFill>
                  <a:srgbClr val="3F3F3F"/>
                </a:solidFill>
                <a:latin typeface="Helvetica" pitchFamily="2" charset="0"/>
                <a:sym typeface="Montserrat SemiBold"/>
              </a:rPr>
              <a:t>Commercial = ad supporteD CHANNELS</a:t>
            </a:r>
          </a:p>
        </p:txBody>
      </p:sp>
    </p:spTree>
    <p:extLst>
      <p:ext uri="{BB962C8B-B14F-4D97-AF65-F5344CB8AC3E}">
        <p14:creationId xmlns:p14="http://schemas.microsoft.com/office/powerpoint/2010/main" val="373105695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2" name="Smartphone Ownership"/>
          <p:cNvGraphicFramePr/>
          <p:nvPr>
            <p:extLst>
              <p:ext uri="{D42A27DB-BD31-4B8C-83A1-F6EECF244321}">
                <p14:modId xmlns:p14="http://schemas.microsoft.com/office/powerpoint/2010/main" val="3189969726"/>
              </p:ext>
            </p:extLst>
          </p:nvPr>
        </p:nvGraphicFramePr>
        <p:xfrm>
          <a:off x="838201" y="665083"/>
          <a:ext cx="10479164" cy="4851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Smartphone Speaker Awareness">
            <a:extLst>
              <a:ext uri="{FF2B5EF4-FFF2-40B4-BE49-F238E27FC236}">
                <a16:creationId xmlns:a16="http://schemas.microsoft.com/office/drawing/2014/main" id="{6600C0E4-8B33-644C-36CC-8B4BEB6D6FE0}"/>
              </a:ext>
            </a:extLst>
          </p:cNvPr>
          <p:cNvSpPr txBox="1">
            <a:spLocks/>
          </p:cNvSpPr>
          <p:nvPr/>
        </p:nvSpPr>
        <p:spPr>
          <a:xfrm>
            <a:off x="838200" y="375957"/>
            <a:ext cx="10515600" cy="57445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ZT Talk Exp" pitchFamily="2" charset="77"/>
                <a:ea typeface="+mn-ea"/>
                <a:cs typeface="Arial" panose="020B0604020202020204" pitchFamily="34" charset="0"/>
                <a:sym typeface="Montserrat Medium"/>
              </a:defRPr>
            </a:lvl1pPr>
            <a:lvl2pPr marL="0" marR="0" indent="857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1714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2571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3429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4286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5143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6000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6858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3733" kern="0">
                <a:latin typeface="ZT Talk Exp"/>
                <a:cs typeface="Arial"/>
              </a:rPr>
              <a:t>Regional Audio Listeners: Past Week</a:t>
            </a:r>
            <a:endParaRPr lang="en-AU" sz="2133" kern="0">
              <a:solidFill>
                <a:srgbClr val="33BEF2"/>
              </a:solidFill>
              <a:latin typeface="ZT Talk Exp"/>
              <a:cs typeface="Arial"/>
            </a:endParaRPr>
          </a:p>
        </p:txBody>
      </p:sp>
      <p:sp>
        <p:nvSpPr>
          <p:cNvPr id="13" name="Smartphone Speaker Awareness">
            <a:extLst>
              <a:ext uri="{FF2B5EF4-FFF2-40B4-BE49-F238E27FC236}">
                <a16:creationId xmlns:a16="http://schemas.microsoft.com/office/drawing/2014/main" id="{37FBD8A4-A6A5-6CD5-A9A3-7B14EC22D271}"/>
              </a:ext>
            </a:extLst>
          </p:cNvPr>
          <p:cNvSpPr txBox="1">
            <a:spLocks/>
          </p:cNvSpPr>
          <p:nvPr/>
        </p:nvSpPr>
        <p:spPr>
          <a:xfrm>
            <a:off x="1265498" y="950473"/>
            <a:ext cx="9661005" cy="39159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t">
            <a:no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0A5D96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1pPr>
            <a:lvl2pPr marL="0" marR="0" indent="228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457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685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9144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11430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1371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1600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1828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1400" kern="0">
                <a:solidFill>
                  <a:srgbClr val="FFFFFF"/>
                </a:solidFill>
                <a:latin typeface="ZT Talk Exp" pitchFamily="2" charset="77"/>
                <a:cs typeface="Arial" panose="020B0604020202020204" pitchFamily="34" charset="0"/>
              </a:rPr>
              <a:t>% listened to audio in last week</a:t>
            </a:r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F0C8CD11-E640-9EF7-42E8-45BA4BA655C1}"/>
              </a:ext>
            </a:extLst>
          </p:cNvPr>
          <p:cNvSpPr txBox="1">
            <a:spLocks/>
          </p:cNvSpPr>
          <p:nvPr/>
        </p:nvSpPr>
        <p:spPr>
          <a:xfrm>
            <a:off x="3651957" y="6046053"/>
            <a:ext cx="4888085" cy="61112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indent="0" algn="ctr" defTabSz="410755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 b="0" i="0" u="none" strike="noStrike" kern="0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ZT Talk Exp"/>
                <a:ea typeface="Montserrat Regular"/>
                <a:cs typeface="Montserrat Regular"/>
              </a:defRPr>
            </a:lvl1pPr>
            <a:lvl2pPr marL="0" marR="0" indent="85725" defTabSz="308074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uFillTx/>
                <a:latin typeface="ZT Talk Exp" pitchFamily="2" charset="77"/>
                <a:ea typeface="Montserrat Regular"/>
                <a:cs typeface="Montserrat Regular"/>
              </a:defRPr>
            </a:lvl2pPr>
            <a:lvl3pPr marL="0" marR="0" indent="171450" defTabSz="308074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uFillTx/>
                <a:latin typeface="ZT Talk Exp" pitchFamily="2" charset="77"/>
                <a:ea typeface="Montserrat Regular"/>
                <a:cs typeface="Montserrat Regular"/>
              </a:defRPr>
            </a:lvl3pPr>
            <a:lvl4pPr marL="0" marR="0" indent="257175" defTabSz="308074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uFillTx/>
                <a:latin typeface="ZT Talk Exp" pitchFamily="2" charset="77"/>
                <a:ea typeface="Montserrat Regular"/>
                <a:cs typeface="Montserrat Regular"/>
              </a:defRPr>
            </a:lvl4pPr>
            <a:lvl5pPr marL="0" marR="0" indent="342900" defTabSz="308074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uFillTx/>
                <a:latin typeface="ZT Talk Exp" pitchFamily="2" charset="77"/>
                <a:ea typeface="Montserrat Regular"/>
                <a:cs typeface="Montserrat Regular"/>
              </a:defRPr>
            </a:lvl5pPr>
            <a:lvl6pPr marL="0" marR="0" indent="428625" defTabSz="308074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</a:defRPr>
            </a:lvl6pPr>
            <a:lvl7pPr marL="0" marR="0" indent="514350" defTabSz="308074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</a:defRPr>
            </a:lvl7pPr>
            <a:lvl8pPr marL="0" marR="0" indent="600075" defTabSz="308074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</a:defRPr>
            </a:lvl8pPr>
            <a:lvl9pPr marL="0" marR="0" indent="685800" defTabSz="308074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</a:defRPr>
            </a:lvl9pPr>
          </a:lstStyle>
          <a:p>
            <a:r>
              <a:rPr lang="en-US">
                <a:sym typeface="Montserrat Medium"/>
              </a:rPr>
              <a:t>Base: Regional Australian Population 10+</a:t>
            </a:r>
            <a:endParaRPr lang="en-US"/>
          </a:p>
          <a:p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EAB71DE-48BA-81D3-33C7-603C09216DDE}"/>
              </a:ext>
            </a:extLst>
          </p:cNvPr>
          <p:cNvSpPr/>
          <p:nvPr/>
        </p:nvSpPr>
        <p:spPr>
          <a:xfrm>
            <a:off x="9717126" y="1886045"/>
            <a:ext cx="1273918" cy="1194060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>
            <a:outerShdw blurRad="50800" dist="125255" dir="2700000" algn="tl" rotWithShape="0">
              <a:prstClr val="black">
                <a:alpha val="18898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ctr" defTabSz="410755" hangingPunct="0"/>
            <a:r>
              <a:rPr lang="en-US" sz="1467" b="1" kern="0">
                <a:solidFill>
                  <a:srgbClr val="FFFFFF"/>
                </a:solidFill>
                <a:latin typeface="ZT Talk Exp" pitchFamily="2" charset="77"/>
                <a:ea typeface="Arial"/>
                <a:cs typeface="Arial"/>
                <a:sym typeface="Arial"/>
              </a:rPr>
              <a:t>Estimated 7.8M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6A12882-257E-7CDD-BED5-D365B6D29494}"/>
              </a:ext>
            </a:extLst>
          </p:cNvPr>
          <p:cNvSpPr/>
          <p:nvPr/>
        </p:nvSpPr>
        <p:spPr>
          <a:xfrm>
            <a:off x="6303293" y="3090613"/>
            <a:ext cx="1273918" cy="1194060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>
            <a:outerShdw blurRad="50800" dist="125255" dir="2700000" algn="tl" rotWithShape="0">
              <a:prstClr val="black">
                <a:alpha val="18898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ctr" defTabSz="410755" hangingPunct="0"/>
            <a:r>
              <a:rPr lang="en-US" sz="1467" b="1" kern="0">
                <a:solidFill>
                  <a:srgbClr val="FFFFFF"/>
                </a:solidFill>
                <a:latin typeface="ZT Talk Exp" pitchFamily="2" charset="77"/>
                <a:ea typeface="Arial"/>
                <a:cs typeface="Arial"/>
                <a:sym typeface="Arial"/>
              </a:rPr>
              <a:t>Estimated 5.0M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88C9C6C-ABE4-262E-2984-6407AC406890}"/>
              </a:ext>
            </a:extLst>
          </p:cNvPr>
          <p:cNvSpPr/>
          <p:nvPr/>
        </p:nvSpPr>
        <p:spPr>
          <a:xfrm>
            <a:off x="8019390" y="2483103"/>
            <a:ext cx="1273918" cy="1194060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>
            <a:outerShdw blurRad="50800" dist="125255" dir="2700000" algn="tl" rotWithShape="0">
              <a:prstClr val="black">
                <a:alpha val="18898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ctr" defTabSz="410755" hangingPunct="0"/>
            <a:r>
              <a:rPr lang="en-US" sz="1467" b="1" kern="0">
                <a:solidFill>
                  <a:srgbClr val="FFFFFF"/>
                </a:solidFill>
                <a:latin typeface="ZT Talk Exp" pitchFamily="2" charset="77"/>
                <a:ea typeface="Arial"/>
                <a:cs typeface="Arial"/>
                <a:sym typeface="Arial"/>
              </a:rPr>
              <a:t>Estimated 6.3M</a:t>
            </a:r>
          </a:p>
        </p:txBody>
      </p:sp>
    </p:spTree>
    <p:extLst>
      <p:ext uri="{BB962C8B-B14F-4D97-AF65-F5344CB8AC3E}">
        <p14:creationId xmlns:p14="http://schemas.microsoft.com/office/powerpoint/2010/main" val="348607879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4249A-8D47-1E22-50DF-C065437D6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2" name="Smartphone Ownership">
            <a:extLst>
              <a:ext uri="{FF2B5EF4-FFF2-40B4-BE49-F238E27FC236}">
                <a16:creationId xmlns:a16="http://schemas.microsoft.com/office/drawing/2014/main" id="{98B934FC-EF06-18E6-C3DE-5EE60AC7A2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5811291"/>
              </p:ext>
            </p:extLst>
          </p:nvPr>
        </p:nvGraphicFramePr>
        <p:xfrm>
          <a:off x="838201" y="665083"/>
          <a:ext cx="10479164" cy="4851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Smartphone Speaker Awareness">
            <a:extLst>
              <a:ext uri="{FF2B5EF4-FFF2-40B4-BE49-F238E27FC236}">
                <a16:creationId xmlns:a16="http://schemas.microsoft.com/office/drawing/2014/main" id="{C81DCF93-1696-78E0-A46C-B4E36DA3D86B}"/>
              </a:ext>
            </a:extLst>
          </p:cNvPr>
          <p:cNvSpPr txBox="1">
            <a:spLocks/>
          </p:cNvSpPr>
          <p:nvPr/>
        </p:nvSpPr>
        <p:spPr>
          <a:xfrm>
            <a:off x="96339" y="376020"/>
            <a:ext cx="12002993" cy="113877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ZT Talk Exp" pitchFamily="2" charset="77"/>
                <a:ea typeface="+mn-ea"/>
                <a:cs typeface="Arial" panose="020B0604020202020204" pitchFamily="34" charset="0"/>
                <a:sym typeface="Montserrat Medium"/>
              </a:defRPr>
            </a:lvl1pPr>
            <a:lvl2pPr marL="0" marR="0" indent="857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1714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2571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3429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4286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5143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6000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6858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3700" kern="0">
                <a:latin typeface="ZT Talk Exp"/>
                <a:cs typeface="Arial"/>
              </a:rPr>
              <a:t>Regional Commercial Audio Listeners: </a:t>
            </a:r>
            <a:endParaRPr lang="en-AU" sz="3700" kern="0">
              <a:solidFill>
                <a:srgbClr val="33BEF2"/>
              </a:solidFill>
              <a:latin typeface="ZT Talk Exp"/>
              <a:cs typeface="Arial"/>
            </a:endParaRPr>
          </a:p>
          <a:p>
            <a:pPr algn="ctr" defTabSz="857228"/>
            <a:r>
              <a:rPr lang="en-US" sz="3700" kern="0">
                <a:latin typeface="ZT Talk Exp"/>
                <a:cs typeface="Arial"/>
              </a:rPr>
              <a:t>Past Week</a:t>
            </a:r>
            <a:endParaRPr lang="en-AU" sz="3700" kern="0">
              <a:solidFill>
                <a:srgbClr val="33BEF2"/>
              </a:solidFill>
              <a:latin typeface="ZT Talk Exp"/>
              <a:cs typeface="Arial"/>
            </a:endParaRPr>
          </a:p>
        </p:txBody>
      </p:sp>
      <p:sp>
        <p:nvSpPr>
          <p:cNvPr id="13" name="Smartphone Speaker Awareness">
            <a:extLst>
              <a:ext uri="{FF2B5EF4-FFF2-40B4-BE49-F238E27FC236}">
                <a16:creationId xmlns:a16="http://schemas.microsoft.com/office/drawing/2014/main" id="{2D9A2BC1-A2B3-8AD9-2E62-A8324C5147C0}"/>
              </a:ext>
            </a:extLst>
          </p:cNvPr>
          <p:cNvSpPr txBox="1">
            <a:spLocks/>
          </p:cNvSpPr>
          <p:nvPr/>
        </p:nvSpPr>
        <p:spPr>
          <a:xfrm>
            <a:off x="1247137" y="1611485"/>
            <a:ext cx="9661005" cy="39159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t">
            <a:no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0A5D96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1pPr>
            <a:lvl2pPr marL="0" marR="0" indent="228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457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685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9144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11430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1371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1600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1828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1400" kern="0">
                <a:solidFill>
                  <a:srgbClr val="FFFFFF"/>
                </a:solidFill>
                <a:latin typeface="ZT Talk Exp" pitchFamily="2" charset="77"/>
                <a:cs typeface="Arial" panose="020B0604020202020204" pitchFamily="34" charset="0"/>
              </a:rPr>
              <a:t>% listened to commercial audio in last week</a:t>
            </a:r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549C3C37-7DDA-539E-133D-8C0E3394AC23}"/>
              </a:ext>
            </a:extLst>
          </p:cNvPr>
          <p:cNvSpPr txBox="1">
            <a:spLocks/>
          </p:cNvSpPr>
          <p:nvPr/>
        </p:nvSpPr>
        <p:spPr>
          <a:xfrm>
            <a:off x="3633596" y="6009509"/>
            <a:ext cx="4888085" cy="61112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indent="0" algn="ctr" defTabSz="410755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 b="0" i="0" u="none" strike="noStrike" kern="0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ZT Talk Exp"/>
                <a:ea typeface="Montserrat Regular"/>
                <a:cs typeface="Montserrat Regular"/>
              </a:defRPr>
            </a:lvl1pPr>
            <a:lvl2pPr marL="0" marR="0" indent="85725" defTabSz="308074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uFillTx/>
                <a:latin typeface="ZT Talk Exp" pitchFamily="2" charset="77"/>
                <a:ea typeface="Montserrat Regular"/>
                <a:cs typeface="Montserrat Regular"/>
              </a:defRPr>
            </a:lvl2pPr>
            <a:lvl3pPr marL="0" marR="0" indent="171450" defTabSz="308074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uFillTx/>
                <a:latin typeface="ZT Talk Exp" pitchFamily="2" charset="77"/>
                <a:ea typeface="Montserrat Regular"/>
                <a:cs typeface="Montserrat Regular"/>
              </a:defRPr>
            </a:lvl3pPr>
            <a:lvl4pPr marL="0" marR="0" indent="257175" defTabSz="308074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uFillTx/>
                <a:latin typeface="ZT Talk Exp" pitchFamily="2" charset="77"/>
                <a:ea typeface="Montserrat Regular"/>
                <a:cs typeface="Montserrat Regular"/>
              </a:defRPr>
            </a:lvl4pPr>
            <a:lvl5pPr marL="0" marR="0" indent="342900" defTabSz="308074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uFillTx/>
                <a:latin typeface="ZT Talk Exp" pitchFamily="2" charset="77"/>
                <a:ea typeface="Montserrat Regular"/>
                <a:cs typeface="Montserrat Regular"/>
              </a:defRPr>
            </a:lvl5pPr>
            <a:lvl6pPr marL="0" marR="0" indent="428625" defTabSz="308074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</a:defRPr>
            </a:lvl6pPr>
            <a:lvl7pPr marL="0" marR="0" indent="514350" defTabSz="308074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</a:defRPr>
            </a:lvl7pPr>
            <a:lvl8pPr marL="0" marR="0" indent="600075" defTabSz="308074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</a:defRPr>
            </a:lvl8pPr>
            <a:lvl9pPr marL="0" marR="0" indent="685800" defTabSz="308074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</a:defRPr>
            </a:lvl9pPr>
          </a:lstStyle>
          <a:p>
            <a:r>
              <a:rPr lang="en-US"/>
              <a:t>Base: Regional Australian Population 10+</a:t>
            </a:r>
          </a:p>
          <a:p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C02464-73A1-7774-8F66-7B76B0684258}"/>
              </a:ext>
            </a:extLst>
          </p:cNvPr>
          <p:cNvSpPr/>
          <p:nvPr/>
        </p:nvSpPr>
        <p:spPr>
          <a:xfrm>
            <a:off x="9264656" y="3294812"/>
            <a:ext cx="1273918" cy="1194060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>
            <a:outerShdw blurRad="50800" dist="125255" dir="2700000" algn="tl" rotWithShape="0">
              <a:prstClr val="black">
                <a:alpha val="18898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ctr" defTabSz="410755" hangingPunct="0"/>
            <a:r>
              <a:rPr lang="en-US" sz="1467" b="1" kern="0">
                <a:solidFill>
                  <a:srgbClr val="FFFFFF"/>
                </a:solidFill>
                <a:latin typeface="ZT Talk Exp" pitchFamily="2" charset="77"/>
                <a:ea typeface="Arial"/>
                <a:cs typeface="Arial"/>
                <a:sym typeface="Arial"/>
              </a:rPr>
              <a:t>Estimated 5.0M</a:t>
            </a:r>
          </a:p>
        </p:txBody>
      </p:sp>
    </p:spTree>
    <p:extLst>
      <p:ext uri="{BB962C8B-B14F-4D97-AF65-F5344CB8AC3E}">
        <p14:creationId xmlns:p14="http://schemas.microsoft.com/office/powerpoint/2010/main" val="375019590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58519-A1E6-A811-39D6-90E4D8E15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615" y="237012"/>
            <a:ext cx="10515600" cy="574453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ctr" defTabSz="857228"/>
            <a:r>
              <a:rPr lang="en-US" sz="3733" spc="0">
                <a:latin typeface="ZT Talk Exp"/>
                <a:cs typeface="Arial"/>
              </a:rPr>
              <a:t>Source Used Most Often: Live Stream Radio</a:t>
            </a:r>
            <a:endParaRPr lang="en-AU" sz="3733" spc="0">
              <a:latin typeface="ZT Talk Exp"/>
              <a:cs typeface="Arial"/>
            </a:endParaRPr>
          </a:p>
        </p:txBody>
      </p:sp>
      <p:graphicFrame>
        <p:nvGraphicFramePr>
          <p:cNvPr id="4" name="2D Pie Chart">
            <a:extLst>
              <a:ext uri="{FF2B5EF4-FFF2-40B4-BE49-F238E27FC236}">
                <a16:creationId xmlns:a16="http://schemas.microsoft.com/office/drawing/2014/main" id="{B8966387-5A86-BAF8-33B0-4474468D63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40425"/>
              </p:ext>
            </p:extLst>
          </p:nvPr>
        </p:nvGraphicFramePr>
        <p:xfrm>
          <a:off x="1787064" y="1246910"/>
          <a:ext cx="9139438" cy="4562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martphone Speaker Awareness">
            <a:extLst>
              <a:ext uri="{FF2B5EF4-FFF2-40B4-BE49-F238E27FC236}">
                <a16:creationId xmlns:a16="http://schemas.microsoft.com/office/drawing/2014/main" id="{FE5D7F6B-465B-33C1-A530-82EBA3CB2E7E}"/>
              </a:ext>
            </a:extLst>
          </p:cNvPr>
          <p:cNvSpPr txBox="1">
            <a:spLocks/>
          </p:cNvSpPr>
          <p:nvPr/>
        </p:nvSpPr>
        <p:spPr>
          <a:xfrm>
            <a:off x="1265498" y="950473"/>
            <a:ext cx="9661005" cy="39159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t">
            <a:no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0A5D96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1pPr>
            <a:lvl2pPr marL="0" marR="0" indent="228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457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685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9144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11430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1371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1600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1828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1400" kern="0">
                <a:solidFill>
                  <a:srgbClr val="FFFFFF"/>
                </a:solidFill>
                <a:latin typeface="ZT Talk Exp" pitchFamily="2" charset="77"/>
                <a:cs typeface="Arial" panose="020B0604020202020204" pitchFamily="34" charset="0"/>
              </a:rPr>
              <a:t>% of those who listened to online AM/FM/DAB+ past month: How listen </a:t>
            </a:r>
            <a:r>
              <a:rPr lang="en-US" sz="1400" i="1" kern="0">
                <a:solidFill>
                  <a:srgbClr val="FFFFFF"/>
                </a:solidFill>
                <a:latin typeface="ZT Talk Exp" pitchFamily="2" charset="77"/>
                <a:cs typeface="Arial" panose="020B0604020202020204" pitchFamily="34" charset="0"/>
              </a:rPr>
              <a:t>most often</a:t>
            </a:r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9B2F2755-E3A3-E7E9-4A5F-A674D1831C11}"/>
              </a:ext>
            </a:extLst>
          </p:cNvPr>
          <p:cNvSpPr txBox="1">
            <a:spLocks/>
          </p:cNvSpPr>
          <p:nvPr/>
        </p:nvSpPr>
        <p:spPr>
          <a:xfrm>
            <a:off x="3551372" y="5907527"/>
            <a:ext cx="4888085" cy="61112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indent="0" algn="ctr" defTabSz="410755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 b="0" i="0" u="none" strike="noStrike" kern="0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ZT Talk Exp"/>
                <a:ea typeface="Montserrat Regular"/>
                <a:cs typeface="Montserrat Regular"/>
              </a:defRPr>
            </a:lvl1pPr>
            <a:lvl2pPr marL="0" marR="0" indent="85725" defTabSz="308074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uFillTx/>
                <a:latin typeface="ZT Talk Exp" pitchFamily="2" charset="77"/>
                <a:ea typeface="Montserrat Regular"/>
                <a:cs typeface="Montserrat Regular"/>
              </a:defRPr>
            </a:lvl2pPr>
            <a:lvl3pPr marL="0" marR="0" indent="171450" defTabSz="308074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uFillTx/>
                <a:latin typeface="ZT Talk Exp" pitchFamily="2" charset="77"/>
                <a:ea typeface="Montserrat Regular"/>
                <a:cs typeface="Montserrat Regular"/>
              </a:defRPr>
            </a:lvl3pPr>
            <a:lvl4pPr marL="0" marR="0" indent="257175" defTabSz="308074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uFillTx/>
                <a:latin typeface="ZT Talk Exp" pitchFamily="2" charset="77"/>
                <a:ea typeface="Montserrat Regular"/>
                <a:cs typeface="Montserrat Regular"/>
              </a:defRPr>
            </a:lvl4pPr>
            <a:lvl5pPr marL="0" marR="0" indent="342900" defTabSz="308074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uFillTx/>
                <a:latin typeface="ZT Talk Exp" pitchFamily="2" charset="77"/>
                <a:ea typeface="Montserrat Regular"/>
                <a:cs typeface="Montserrat Regular"/>
              </a:defRPr>
            </a:lvl5pPr>
            <a:lvl6pPr marL="0" marR="0" indent="428625" defTabSz="308074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</a:defRPr>
            </a:lvl6pPr>
            <a:lvl7pPr marL="0" marR="0" indent="514350" defTabSz="308074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</a:defRPr>
            </a:lvl7pPr>
            <a:lvl8pPr marL="0" marR="0" indent="600075" defTabSz="308074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</a:defRPr>
            </a:lvl8pPr>
            <a:lvl9pPr marL="0" marR="0" indent="685800" defTabSz="308074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</a:defRPr>
            </a:lvl9pPr>
          </a:lstStyle>
          <a:p>
            <a:r>
              <a:rPr lang="en-US"/>
              <a:t>Base: Regional Australian Population 10+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6654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D5D23-A52F-BE94-550B-B1529E3AE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2" name="Smartphone Ownership">
            <a:extLst>
              <a:ext uri="{FF2B5EF4-FFF2-40B4-BE49-F238E27FC236}">
                <a16:creationId xmlns:a16="http://schemas.microsoft.com/office/drawing/2014/main" id="{B7595EBD-3057-E306-8D9B-862DD892D3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6817198"/>
              </p:ext>
            </p:extLst>
          </p:nvPr>
        </p:nvGraphicFramePr>
        <p:xfrm>
          <a:off x="838201" y="665083"/>
          <a:ext cx="10479164" cy="4851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Smartphone Speaker Awareness">
            <a:extLst>
              <a:ext uri="{FF2B5EF4-FFF2-40B4-BE49-F238E27FC236}">
                <a16:creationId xmlns:a16="http://schemas.microsoft.com/office/drawing/2014/main" id="{63C34C42-6774-6E84-71DE-9E9FE71964DA}"/>
              </a:ext>
            </a:extLst>
          </p:cNvPr>
          <p:cNvSpPr txBox="1">
            <a:spLocks/>
          </p:cNvSpPr>
          <p:nvPr/>
        </p:nvSpPr>
        <p:spPr>
          <a:xfrm>
            <a:off x="487365" y="376020"/>
            <a:ext cx="11180836" cy="5744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ZT Talk Exp" pitchFamily="2" charset="77"/>
                <a:ea typeface="+mn-ea"/>
                <a:cs typeface="Arial" panose="020B0604020202020204" pitchFamily="34" charset="0"/>
                <a:sym typeface="Montserrat Medium"/>
              </a:defRPr>
            </a:lvl1pPr>
            <a:lvl2pPr marL="0" marR="0" indent="857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1714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2571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3429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4286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5143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6000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6858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3733" kern="0">
                <a:latin typeface="ZT Talk Exp"/>
                <a:cs typeface="Arial"/>
              </a:rPr>
              <a:t>Regional In-Car: Top Audio Sources</a:t>
            </a:r>
            <a:endParaRPr lang="en-AU" sz="2133" kern="0">
              <a:solidFill>
                <a:srgbClr val="33BEF2"/>
              </a:solidFill>
              <a:latin typeface="ZT Talk Exp"/>
              <a:cs typeface="Arial"/>
            </a:endParaRPr>
          </a:p>
        </p:txBody>
      </p:sp>
      <p:sp>
        <p:nvSpPr>
          <p:cNvPr id="13" name="Smartphone Speaker Awareness">
            <a:extLst>
              <a:ext uri="{FF2B5EF4-FFF2-40B4-BE49-F238E27FC236}">
                <a16:creationId xmlns:a16="http://schemas.microsoft.com/office/drawing/2014/main" id="{40A62C31-21E0-6A44-56C5-C723325816A7}"/>
              </a:ext>
            </a:extLst>
          </p:cNvPr>
          <p:cNvSpPr txBox="1">
            <a:spLocks/>
          </p:cNvSpPr>
          <p:nvPr/>
        </p:nvSpPr>
        <p:spPr>
          <a:xfrm>
            <a:off x="1265498" y="950473"/>
            <a:ext cx="9661005" cy="39159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t">
            <a:no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0A5D96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1pPr>
            <a:lvl2pPr marL="0" marR="0" indent="228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457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685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9144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11430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1371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1600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1828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1400" kern="0">
                <a:solidFill>
                  <a:srgbClr val="FFFFFF"/>
                </a:solidFill>
                <a:latin typeface="ZT Talk Exp" pitchFamily="2" charset="77"/>
                <a:cs typeface="Arial" panose="020B0604020202020204" pitchFamily="34" charset="0"/>
              </a:rPr>
              <a:t>% currently ever listen to </a:t>
            </a:r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B7149012-847F-60DE-D1F2-B4EFEDE98C6B}"/>
              </a:ext>
            </a:extLst>
          </p:cNvPr>
          <p:cNvSpPr txBox="1">
            <a:spLocks/>
          </p:cNvSpPr>
          <p:nvPr/>
        </p:nvSpPr>
        <p:spPr>
          <a:xfrm>
            <a:off x="3336115" y="5981401"/>
            <a:ext cx="5483336" cy="61112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1pPr>
            <a:lvl2pPr marL="0" marR="0" indent="857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2pPr>
            <a:lvl3pPr marL="0" marR="0" indent="1714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3pPr>
            <a:lvl4pPr marL="0" marR="0" indent="2571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4pPr>
            <a:lvl5pPr marL="0" marR="0" indent="3429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5pPr>
            <a:lvl6pPr marL="0" marR="0" indent="4286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5143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6000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6858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defTabSz="410755" hangingPunct="0">
              <a:spcBef>
                <a:spcPts val="2000"/>
              </a:spcBef>
            </a:pPr>
            <a:r>
              <a:rPr lang="en-US" sz="1067" kern="0">
                <a:solidFill>
                  <a:srgbClr val="FFFFFF"/>
                </a:solidFill>
                <a:latin typeface="ZT Talk Exp"/>
              </a:rPr>
              <a:t>Base: Regional Australian Population 18+ &amp; driven/ridden in-car past month</a:t>
            </a:r>
            <a:endParaRPr lang="en-US" sz="1600" kern="0">
              <a:solidFill>
                <a:srgbClr val="FFFFFF"/>
              </a:solidFill>
            </a:endParaRPr>
          </a:p>
          <a:p>
            <a:pPr algn="ctr" defTabSz="410755">
              <a:spcBef>
                <a:spcPts val="2000"/>
              </a:spcBef>
            </a:pPr>
            <a:endParaRPr lang="en-US" sz="1067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3022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420B2-0A95-9F6C-0C4A-26B659771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2" name="Smartphone Ownership">
            <a:extLst>
              <a:ext uri="{FF2B5EF4-FFF2-40B4-BE49-F238E27FC236}">
                <a16:creationId xmlns:a16="http://schemas.microsoft.com/office/drawing/2014/main" id="{E4450774-FEF8-0DEA-676A-466DCEDC3F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1345418"/>
              </p:ext>
            </p:extLst>
          </p:nvPr>
        </p:nvGraphicFramePr>
        <p:xfrm>
          <a:off x="838201" y="665083"/>
          <a:ext cx="10479164" cy="4851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Smartphone Speaker Awareness">
            <a:extLst>
              <a:ext uri="{FF2B5EF4-FFF2-40B4-BE49-F238E27FC236}">
                <a16:creationId xmlns:a16="http://schemas.microsoft.com/office/drawing/2014/main" id="{1A863CC6-AE7A-603E-C81B-47FF0846F06A}"/>
              </a:ext>
            </a:extLst>
          </p:cNvPr>
          <p:cNvSpPr txBox="1">
            <a:spLocks/>
          </p:cNvSpPr>
          <p:nvPr/>
        </p:nvSpPr>
        <p:spPr>
          <a:xfrm>
            <a:off x="1247280" y="950473"/>
            <a:ext cx="9661005" cy="39159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t">
            <a:no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0A5D96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1pPr>
            <a:lvl2pPr marL="0" marR="0" indent="228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457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685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9144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11430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1371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1600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1828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1400" kern="0">
                <a:solidFill>
                  <a:srgbClr val="FFFFFF"/>
                </a:solidFill>
                <a:latin typeface="ZT Talk Exp" pitchFamily="2" charset="77"/>
                <a:cs typeface="Arial" panose="020B0604020202020204" pitchFamily="34" charset="0"/>
              </a:rPr>
              <a:t>% listen to most </a:t>
            </a:r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0CD3617C-8191-E4CE-ED25-FB566F5A55A4}"/>
              </a:ext>
            </a:extLst>
          </p:cNvPr>
          <p:cNvSpPr txBox="1">
            <a:spLocks/>
          </p:cNvSpPr>
          <p:nvPr/>
        </p:nvSpPr>
        <p:spPr>
          <a:xfrm>
            <a:off x="3336115" y="5981401"/>
            <a:ext cx="5483336" cy="61112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1pPr>
            <a:lvl2pPr marL="0" marR="0" indent="857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2pPr>
            <a:lvl3pPr marL="0" marR="0" indent="1714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3pPr>
            <a:lvl4pPr marL="0" marR="0" indent="2571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4pPr>
            <a:lvl5pPr marL="0" marR="0" indent="3429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5pPr>
            <a:lvl6pPr marL="0" marR="0" indent="4286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5143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6000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6858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defTabSz="410755" hangingPunct="0">
              <a:spcBef>
                <a:spcPts val="2000"/>
              </a:spcBef>
            </a:pPr>
            <a:r>
              <a:rPr lang="en-US" sz="1067" kern="0">
                <a:solidFill>
                  <a:srgbClr val="FFFFFF"/>
                </a:solidFill>
                <a:latin typeface="ZT Talk Exp"/>
              </a:rPr>
              <a:t>Base: Regional Australian Population 18+ &amp; driven/ridden in-car past month</a:t>
            </a:r>
            <a:endParaRPr lang="en-US" sz="1600" kern="0">
              <a:solidFill>
                <a:srgbClr val="FFFFFF"/>
              </a:solidFill>
            </a:endParaRPr>
          </a:p>
          <a:p>
            <a:pPr algn="ctr" defTabSz="410755">
              <a:spcBef>
                <a:spcPts val="2000"/>
              </a:spcBef>
            </a:pPr>
            <a:endParaRPr lang="en-US" sz="1067" kern="0">
              <a:solidFill>
                <a:srgbClr val="FFFFFF"/>
              </a:solidFill>
            </a:endParaRPr>
          </a:p>
        </p:txBody>
      </p:sp>
      <p:sp>
        <p:nvSpPr>
          <p:cNvPr id="2" name="Smartphone Speaker Awareness">
            <a:extLst>
              <a:ext uri="{FF2B5EF4-FFF2-40B4-BE49-F238E27FC236}">
                <a16:creationId xmlns:a16="http://schemas.microsoft.com/office/drawing/2014/main" id="{AA4E2BE2-5636-35B3-2630-6EC44A269BD4}"/>
              </a:ext>
            </a:extLst>
          </p:cNvPr>
          <p:cNvSpPr txBox="1">
            <a:spLocks/>
          </p:cNvSpPr>
          <p:nvPr/>
        </p:nvSpPr>
        <p:spPr>
          <a:xfrm>
            <a:off x="316918" y="376020"/>
            <a:ext cx="11521730" cy="5744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ZT Talk Exp" pitchFamily="2" charset="77"/>
                <a:ea typeface="+mn-ea"/>
                <a:cs typeface="Arial" panose="020B0604020202020204" pitchFamily="34" charset="0"/>
                <a:sym typeface="Montserrat Medium"/>
              </a:defRPr>
            </a:lvl1pPr>
            <a:lvl2pPr marL="0" marR="0" indent="857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1714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2571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3429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4286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5143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6000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6858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defTabSz="857228"/>
            <a:r>
              <a:rPr lang="en-US" sz="3733" kern="0">
                <a:latin typeface="ZT Talk Exp"/>
                <a:cs typeface="Arial"/>
              </a:rPr>
              <a:t>Regional In-Car: Audio Sources Used Most Often</a:t>
            </a:r>
            <a:endParaRPr lang="en-AU" sz="2133" kern="0">
              <a:solidFill>
                <a:srgbClr val="33BEF2"/>
              </a:solidFill>
              <a:latin typeface="ZT Talk Exp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7691192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ACTIONCOUNT" val="1"/>
  <p:tag name="PPACTIONTYPE1" val="Data"/>
  <p:tag name="PPDATASOURCE1" val="0"/>
  <p:tag name="PPDATATABLE1" val="0"/>
  <p:tag name="PPFILTERSTRING1" val="TBR:0|TBC:0|NDFR:0|NDFC:0|NDTR:0|NDTC:0|QT:0|BNR:1|STB:1|DA:1|DSC:1|SST:1|SSV:0|SBV:1|OSC:1|OBR:0|RSV:1|RBV:0|PRF:0|PSF:0|IB:0|SLM:0|BS:F|RH:0|TC:1|DP:0|NIP:0|NID:0|IP:0|SP:1|MN:0|PF:0|SS:::|RF:00000000000000010000001000|XPR:|XPC:|LDR:|LDC:|BAR:|STC:|SA:0,0,0,0|SI:|IER:String^IncludeWithLabels|IEC:String^IncludeWithLabels^`Listened to a podcast in the last month0NoSort|SR:|SC:|SXT:|SXB:"/>
  <p:tag name="PPSELECTEDAREA1" val="SC:3|SR:7-19|DL:3"/>
  <p:tag name="PPADDMETHOD1" val="AM:5|TM:0|TC:1|TR:1"/>
  <p:tag name="PPGRIDAREAS1" val="DH:4|DC:5|DA:6|PF:20|ST:2|FC:3|LC:3|OC:23|OR:4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ACTIONCOUNT" val="1"/>
  <p:tag name="PPACTIONTYPE1" val="Data"/>
  <p:tag name="PPDATASOURCE1" val="0"/>
  <p:tag name="PPDATATABLE1" val="0"/>
  <p:tag name="PPFILTERSTRING1" val="TBR:0|TBC:0|NDFR:0|NDFC:0|NDTR:0|NDTC:0|QT:0|BNR:1|STB:1|DA:1|DSC:1|SST:1|SSV:0|SBV:1|OSC:1|OBR:0|RSV:1|RBV:0|PRF:0|PSF:0|IB:0|SLM:0|BS:F|RH:0|TC:1|DP:0|NIP:0|NID:0|IP:0|SP:1|MN:0|PF:0|SS:::|RF:00000000000000010000001000|XPR:|XPC:|LDR:|LDC:|BAR:|STC:|SA:0,0,0,0|SI:|IER:String^IncludeWithLabels|IEC:String^IncludeWithLabels^`Listened to a podcast in the last month0NoSort|SR:|SC:|SXT:|SXB:"/>
  <p:tag name="PPSELECTEDAREA1" val="SC:3|SR:7-19|DL:3"/>
  <p:tag name="PPADDMETHOD1" val="AM:5|TM:0|TC:1|TR:1"/>
  <p:tag name="PPGRIDAREAS1" val="DH:4|DC:5|DA:6|PF:20|ST:2|FC:3|LC:3|OC:23|OR:41"/>
</p:tagLst>
</file>

<file path=ppt/theme/theme1.xml><?xml version="1.0" encoding="utf-8"?>
<a:theme xmlns:a="http://schemas.openxmlformats.org/drawingml/2006/main" name="White">
  <a:themeElements>
    <a:clrScheme name="CRA">
      <a:dk1>
        <a:srgbClr val="660A30"/>
      </a:dk1>
      <a:lt1>
        <a:srgbClr val="FFFFFF"/>
      </a:lt1>
      <a:dk2>
        <a:srgbClr val="004660"/>
      </a:dk2>
      <a:lt2>
        <a:srgbClr val="CCEFFC"/>
      </a:lt2>
      <a:accent1>
        <a:srgbClr val="FF1979"/>
      </a:accent1>
      <a:accent2>
        <a:srgbClr val="00AEEF"/>
      </a:accent2>
      <a:accent3>
        <a:srgbClr val="FF4793"/>
      </a:accent3>
      <a:accent4>
        <a:srgbClr val="33BEF2"/>
      </a:accent4>
      <a:accent5>
        <a:srgbClr val="FFA3C9"/>
      </a:accent5>
      <a:accent6>
        <a:srgbClr val="99DFF9"/>
      </a:accent6>
      <a:hlink>
        <a:srgbClr val="CCEFFC"/>
      </a:hlink>
      <a:folHlink>
        <a:srgbClr val="CCEFFC"/>
      </a:folHlink>
    </a:clrScheme>
    <a:fontScheme name="White">
      <a:majorFont>
        <a:latin typeface="ZT Talk Variable Italic-VF.ttf"/>
        <a:ea typeface="Arial"/>
        <a:cs typeface="Arial"/>
      </a:majorFont>
      <a:minorFont>
        <a:latin typeface="Montserrat Medium"/>
        <a:ea typeface="Montserrat Medium"/>
        <a:cs typeface="Montserrat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12700" cap="flat">
          <a:noFill/>
          <a:miter lim="400000"/>
        </a:ln>
        <a:effectLst>
          <a:outerShdw blurRad="50800" dist="480737" dir="2700000" algn="tl" rotWithShape="0">
            <a:prstClr val="black">
              <a:alpha val="18898"/>
            </a:prstClr>
          </a:outerShdw>
        </a:effectLst>
        <a:sp3d/>
      </a:spPr>
      <a:bodyPr rot="0" spcFirstLastPara="1" vertOverflow="overflow" horzOverflow="overflow" vert="horz" wrap="square" lIns="0" tIns="0" rIns="0" bIns="0" numCol="1" spcCol="38100" rtlCol="0" anchor="ctr">
        <a:no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u="none" strike="noStrike" cap="none" spc="0" normalizeH="0" baseline="0" dirty="0" smtClean="0">
            <a:ln>
              <a:noFill/>
            </a:ln>
            <a:solidFill>
              <a:srgbClr val="FFFFFF"/>
            </a:solidFill>
            <a:effectLst/>
            <a:uFillTx/>
            <a:latin typeface="ZT Talk Exp" pitchFamily="2" charset="77"/>
            <a:ea typeface="Arial"/>
            <a:cs typeface="Arial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/>
      <a:bodyPr vert="horz" lIns="0" tIns="0" rIns="0" bIns="0" rtlCol="0">
        <a:spAutoFit/>
      </a:bodyPr>
      <a:lstStyle>
        <a:defPPr algn="ctr" hangingPunct="1">
          <a:defRPr sz="800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A7DC418CB6894C95878E0A73930BC5" ma:contentTypeVersion="14" ma:contentTypeDescription="Create a new document." ma:contentTypeScope="" ma:versionID="726a2e4234985b100db91a12d998f193">
  <xsd:schema xmlns:xsd="http://www.w3.org/2001/XMLSchema" xmlns:xs="http://www.w3.org/2001/XMLSchema" xmlns:p="http://schemas.microsoft.com/office/2006/metadata/properties" xmlns:ns2="853ef4fb-b558-4e0c-bc61-54118c429a05" xmlns:ns3="4acc5705-fb0f-45cb-aa01-b9fdde88254d" targetNamespace="http://schemas.microsoft.com/office/2006/metadata/properties" ma:root="true" ma:fieldsID="056e4cf134560818902ff1af44d99b72" ns2:_="" ns3:_="">
    <xsd:import namespace="853ef4fb-b558-4e0c-bc61-54118c429a05"/>
    <xsd:import namespace="4acc5705-fb0f-45cb-aa01-b9fdde8825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3ef4fb-b558-4e0c-bc61-54118c429a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description="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2c9bdd1a-be67-4e2d-a88f-411f88c9790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cc5705-fb0f-45cb-aa01-b9fdde88254d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d664791f-6100-49d1-b8ae-3b621a1e62eb}" ma:internalName="TaxCatchAll" ma:showField="CatchAllData" ma:web="4acc5705-fb0f-45cb-aa01-b9fdde8825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53ef4fb-b558-4e0c-bc61-54118c429a05">
      <Terms xmlns="http://schemas.microsoft.com/office/infopath/2007/PartnerControls"/>
    </lcf76f155ced4ddcb4097134ff3c332f>
    <TaxCatchAll xmlns="4acc5705-fb0f-45cb-aa01-b9fdde88254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C865A23-59FA-4A5B-A247-5ABBDDE27138}">
  <ds:schemaRefs>
    <ds:schemaRef ds:uri="4acc5705-fb0f-45cb-aa01-b9fdde88254d"/>
    <ds:schemaRef ds:uri="853ef4fb-b558-4e0c-bc61-54118c429a0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48E21AA-49DE-4162-87EA-FAAA8B5DA609}">
  <ds:schemaRefs>
    <ds:schemaRef ds:uri="4acc5705-fb0f-45cb-aa01-b9fdde88254d"/>
    <ds:schemaRef ds:uri="853ef4fb-b558-4e0c-bc61-54118c429a0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E2B6151-B231-4069-BA4A-B3F167B0C3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30</Slides>
  <Notes>20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White</vt:lpstr>
      <vt:lpstr>PowerPoint Presentation</vt:lpstr>
      <vt:lpstr>Executive Summary  Regional Australia's Audio Affection Grows Stronger with Radio Leading the Charge.  🎧 Commercial Radio reaches 59% or 5 million Australians in Regional Markets weekly, up 4%.  🎧 Only 28% of Regional Australians listen to ad-supported music streaming each week. 🎧 Radio remains the dominant in-car audio choice for Regional Australians, with 83% listening each month.  🎧 40% of Regional Australians listen to a podcast Monthly and 30% each week.  🎧 One in four (21%) listen to Live Streaming Radio each week in Regional Australia. 🎧 21% of Regional Australians listen to Live Streaming Radio in the car each month. 🎧 Three-in-ten (29%) Regional Australians now own at least one smart speaker, up 128% since 2020. </vt:lpstr>
      <vt:lpstr>Overview and Methodology</vt:lpstr>
      <vt:lpstr>Channel Definitions</vt:lpstr>
      <vt:lpstr>PowerPoint Presentation</vt:lpstr>
      <vt:lpstr>PowerPoint Presentation</vt:lpstr>
      <vt:lpstr>Source Used Most Often: Live Stream Radio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Regional Audio Historical Trends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Briony Lee</dc:creator>
  <cp:revision>4</cp:revision>
  <cp:lastPrinted>2025-07-28T03:01:24Z</cp:lastPrinted>
  <dcterms:created xsi:type="dcterms:W3CDTF">2025-07-25T00:17:40Z</dcterms:created>
  <dcterms:modified xsi:type="dcterms:W3CDTF">2025-08-05T02:57:36Z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0x0101004CA7DC418CB6894C95878E0A73930BC5</vt:lpwstr>
  </property>
</Properties>
</file>